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4"/>
  </p:notesMasterIdLst>
  <p:sldIdLst>
    <p:sldId id="256" r:id="rId2"/>
    <p:sldId id="259" r:id="rId3"/>
    <p:sldId id="287" r:id="rId4"/>
    <p:sldId id="273" r:id="rId5"/>
    <p:sldId id="286" r:id="rId6"/>
    <p:sldId id="285" r:id="rId7"/>
    <p:sldId id="272" r:id="rId8"/>
    <p:sldId id="257" r:id="rId9"/>
    <p:sldId id="317" r:id="rId10"/>
    <p:sldId id="325" r:id="rId11"/>
    <p:sldId id="318" r:id="rId12"/>
    <p:sldId id="298" r:id="rId13"/>
    <p:sldId id="297" r:id="rId14"/>
    <p:sldId id="296" r:id="rId15"/>
    <p:sldId id="302" r:id="rId16"/>
    <p:sldId id="301" r:id="rId17"/>
    <p:sldId id="300" r:id="rId18"/>
    <p:sldId id="306" r:id="rId19"/>
    <p:sldId id="305" r:id="rId20"/>
    <p:sldId id="312" r:id="rId21"/>
    <p:sldId id="304" r:id="rId22"/>
    <p:sldId id="309" r:id="rId23"/>
    <p:sldId id="310" r:id="rId24"/>
    <p:sldId id="308" r:id="rId25"/>
    <p:sldId id="307" r:id="rId26"/>
    <p:sldId id="265" r:id="rId27"/>
    <p:sldId id="275" r:id="rId28"/>
    <p:sldId id="322" r:id="rId29"/>
    <p:sldId id="323" r:id="rId30"/>
    <p:sldId id="293" r:id="rId31"/>
    <p:sldId id="321" r:id="rId32"/>
    <p:sldId id="320" r:id="rId33"/>
    <p:sldId id="319" r:id="rId34"/>
    <p:sldId id="264" r:id="rId35"/>
    <p:sldId id="276" r:id="rId36"/>
    <p:sldId id="313" r:id="rId37"/>
    <p:sldId id="314" r:id="rId38"/>
    <p:sldId id="288" r:id="rId39"/>
    <p:sldId id="324" r:id="rId40"/>
    <p:sldId id="266" r:id="rId41"/>
    <p:sldId id="277" r:id="rId42"/>
    <p:sldId id="289" r:id="rId43"/>
    <p:sldId id="267" r:id="rId44"/>
    <p:sldId id="278" r:id="rId45"/>
    <p:sldId id="290" r:id="rId46"/>
    <p:sldId id="268" r:id="rId47"/>
    <p:sldId id="279" r:id="rId48"/>
    <p:sldId id="315" r:id="rId49"/>
    <p:sldId id="263" r:id="rId50"/>
    <p:sldId id="280" r:id="rId51"/>
    <p:sldId id="269" r:id="rId52"/>
    <p:sldId id="281" r:id="rId53"/>
    <p:sldId id="270" r:id="rId54"/>
    <p:sldId id="282" r:id="rId55"/>
    <p:sldId id="338" r:id="rId56"/>
    <p:sldId id="340" r:id="rId57"/>
    <p:sldId id="262" r:id="rId58"/>
    <p:sldId id="283" r:id="rId59"/>
    <p:sldId id="329" r:id="rId60"/>
    <p:sldId id="330" r:id="rId61"/>
    <p:sldId id="331" r:id="rId62"/>
    <p:sldId id="334" r:id="rId63"/>
    <p:sldId id="333" r:id="rId64"/>
    <p:sldId id="332" r:id="rId65"/>
    <p:sldId id="336" r:id="rId66"/>
    <p:sldId id="337" r:id="rId67"/>
    <p:sldId id="261" r:id="rId68"/>
    <p:sldId id="326" r:id="rId69"/>
    <p:sldId id="284" r:id="rId70"/>
    <p:sldId id="292" r:id="rId71"/>
    <p:sldId id="291" r:id="rId72"/>
    <p:sldId id="342"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B1C"/>
    <a:srgbClr val="E5A547"/>
    <a:srgbClr val="E28426"/>
    <a:srgbClr val="43CEFF"/>
    <a:srgbClr val="FF3399"/>
    <a:srgbClr val="CC3399"/>
    <a:srgbClr val="70AC2E"/>
    <a:srgbClr val="C19FFF"/>
    <a:srgbClr val="CAB4EA"/>
    <a:srgbClr val="D3B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C6927-CE0B-40B9-A409-1A1FE4DF1C02}" type="datetimeFigureOut">
              <a:rPr lang="en-US" smtClean="0"/>
              <a:t>12/24/2020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7A09F-A47F-441D-92F8-5CCA0A988BFF}" type="slidenum">
              <a:rPr lang="en-US" smtClean="0"/>
              <a:t>‹#›</a:t>
            </a:fld>
            <a:endParaRPr lang="en-US"/>
          </a:p>
        </p:txBody>
      </p:sp>
    </p:spTree>
    <p:extLst>
      <p:ext uri="{BB962C8B-B14F-4D97-AF65-F5344CB8AC3E}">
        <p14:creationId xmlns:p14="http://schemas.microsoft.com/office/powerpoint/2010/main" val="212333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7080" y="4039820"/>
            <a:ext cx="7772400" cy="1374345"/>
          </a:xfrm>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281425" y="5414165"/>
            <a:ext cx="6400800" cy="610820"/>
          </a:xfrm>
        </p:spPr>
        <p:txBody>
          <a:bodyPr>
            <a:normAutofit/>
          </a:bodyPr>
          <a:lstStyle>
            <a:lvl1pPr marL="0" indent="0" algn="r">
              <a:buNone/>
              <a:defRPr sz="2600">
                <a:solidFill>
                  <a:srgbClr val="E5A5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985720"/>
            <a:ext cx="8229600" cy="458115"/>
          </a:xfrm>
        </p:spPr>
        <p:txBody>
          <a:bodyPr>
            <a:normAutofit/>
          </a:bodyPr>
          <a:lstStyle>
            <a:lvl1pPr algn="r">
              <a:defRPr sz="3600">
                <a:solidFill>
                  <a:srgbClr val="D68B1C"/>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1749245"/>
            <a:ext cx="8229600" cy="3766098"/>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0605" y="527605"/>
            <a:ext cx="7016195" cy="610820"/>
          </a:xfrm>
        </p:spPr>
        <p:txBody>
          <a:bodyPr>
            <a:normAutofit/>
          </a:bodyPr>
          <a:lstStyle>
            <a:lvl1pPr algn="l">
              <a:defRPr sz="3600">
                <a:solidFill>
                  <a:srgbClr val="D68B1C"/>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70605" y="1291130"/>
            <a:ext cx="7016195"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985720"/>
            <a:ext cx="8229600" cy="610820"/>
          </a:xfrm>
        </p:spPr>
        <p:txBody>
          <a:bodyPr>
            <a:normAutofit/>
          </a:bodyPr>
          <a:lstStyle>
            <a:lvl1pPr algn="r">
              <a:defRPr sz="3600">
                <a:solidFill>
                  <a:srgbClr val="D68B1C"/>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1670" y="1730202"/>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1670" y="2360065"/>
            <a:ext cx="4040188"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1730202"/>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360065"/>
            <a:ext cx="404177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12/24/2020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Architecture </a:t>
            </a:r>
            <a:br>
              <a:rPr lang="en-US" dirty="0" smtClean="0"/>
            </a:br>
            <a:r>
              <a:rPr lang="en-US" dirty="0" smtClean="0"/>
              <a:t>Merit Badge</a:t>
            </a:r>
            <a:endParaRPr lang="en-US" dirty="0"/>
          </a:p>
        </p:txBody>
      </p:sp>
      <p:sp>
        <p:nvSpPr>
          <p:cNvPr id="3" name="Subtitle 2"/>
          <p:cNvSpPr>
            <a:spLocks noGrp="1"/>
          </p:cNvSpPr>
          <p:nvPr>
            <p:ph type="subTitle" idx="1"/>
          </p:nvPr>
        </p:nvSpPr>
        <p:spPr>
          <a:xfrm>
            <a:off x="2281425" y="5414165"/>
            <a:ext cx="6400800" cy="916230"/>
          </a:xfrm>
        </p:spPr>
        <p:txBody>
          <a:bodyPr>
            <a:normAutofit lnSpcReduction="10000"/>
          </a:bodyPr>
          <a:lstStyle/>
          <a:p>
            <a:r>
              <a:rPr lang="en-US" dirty="0" smtClean="0"/>
              <a:t>Troop 344 and 9344</a:t>
            </a:r>
          </a:p>
          <a:p>
            <a:r>
              <a:rPr lang="en-US" dirty="0" smtClean="0"/>
              <a:t>Pemberville, OH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820" y="4260267"/>
            <a:ext cx="914400" cy="93345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Classical Architecture</a:t>
            </a:r>
          </a:p>
        </p:txBody>
      </p:sp>
      <p:sp>
        <p:nvSpPr>
          <p:cNvPr id="3" name="Content Placeholder 2"/>
          <p:cNvSpPr>
            <a:spLocks noGrp="1"/>
          </p:cNvSpPr>
          <p:nvPr>
            <p:ph idx="1"/>
          </p:nvPr>
        </p:nvSpPr>
        <p:spPr>
          <a:xfrm>
            <a:off x="143555" y="1596540"/>
            <a:ext cx="4428445" cy="5344675"/>
          </a:xfrm>
        </p:spPr>
        <p:txBody>
          <a:bodyPr>
            <a:normAutofit/>
          </a:bodyPr>
          <a:lstStyle/>
          <a:p>
            <a:r>
              <a:rPr lang="en-US" sz="2000" dirty="0"/>
              <a:t>Defining Features of a </a:t>
            </a:r>
            <a:r>
              <a:rPr lang="en-US" sz="2000" dirty="0" smtClean="0"/>
              <a:t>Classical </a:t>
            </a:r>
            <a:r>
              <a:rPr lang="en-US" sz="2000" dirty="0"/>
              <a:t>Home:</a:t>
            </a:r>
          </a:p>
          <a:p>
            <a:pPr lvl="1"/>
            <a:r>
              <a:rPr lang="en-US" sz="1600" dirty="0" smtClean="0"/>
              <a:t>Front </a:t>
            </a:r>
            <a:r>
              <a:rPr lang="en-US" sz="1600" dirty="0"/>
              <a:t>porch topped with a pediment. Many homes and buildings feature a full-height front porch that is set with a classical pediment at the top. The door is usually positioned at the center of the house. </a:t>
            </a:r>
          </a:p>
          <a:p>
            <a:pPr lvl="1"/>
            <a:r>
              <a:rPr lang="en-US" sz="1600" dirty="0"/>
              <a:t>Durable building materials. Classical architecture incorporates materials like marble, concrete, and brick. </a:t>
            </a:r>
          </a:p>
          <a:p>
            <a:pPr lvl="1"/>
            <a:r>
              <a:rPr lang="en-US" sz="1600" dirty="0"/>
              <a:t>Classical design motifs. Homes often have dental molding, medium pitched roofs, boxed eaves, decorative door surrounds, and broken pediments over the entry door. </a:t>
            </a:r>
          </a:p>
          <a:p>
            <a:pPr lvl="1"/>
            <a:r>
              <a:rPr lang="en-US" sz="1600" dirty="0"/>
              <a:t>Rectangular windows. Windows were often double-hung and included a variety of symmetrical window configurations.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227" y="1749245"/>
            <a:ext cx="4355444" cy="2901395"/>
          </a:xfrm>
          <a:prstGeom prst="rect">
            <a:avLst/>
          </a:prstGeom>
        </p:spPr>
      </p:pic>
    </p:spTree>
    <p:extLst>
      <p:ext uri="{BB962C8B-B14F-4D97-AF65-F5344CB8AC3E}">
        <p14:creationId xmlns:p14="http://schemas.microsoft.com/office/powerpoint/2010/main" val="395802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Neoclassical Architecture</a:t>
            </a:r>
            <a:endParaRPr lang="en-US" dirty="0"/>
          </a:p>
        </p:txBody>
      </p:sp>
      <p:sp>
        <p:nvSpPr>
          <p:cNvPr id="3" name="Content Placeholder 2"/>
          <p:cNvSpPr>
            <a:spLocks noGrp="1"/>
          </p:cNvSpPr>
          <p:nvPr>
            <p:ph idx="1"/>
          </p:nvPr>
        </p:nvSpPr>
        <p:spPr/>
        <p:txBody>
          <a:bodyPr>
            <a:normAutofit/>
          </a:bodyPr>
          <a:lstStyle/>
          <a:p>
            <a:r>
              <a:rPr lang="en-US" sz="2000" dirty="0"/>
              <a:t>Neoclassical architecture describes buildings that are inspired by the classic architecture of ancient Greece and Rome. </a:t>
            </a:r>
            <a:endParaRPr lang="en-US" sz="2000" dirty="0" smtClean="0"/>
          </a:p>
          <a:p>
            <a:r>
              <a:rPr lang="en-US" sz="2000" dirty="0" smtClean="0"/>
              <a:t>In </a:t>
            </a:r>
            <a:r>
              <a:rPr lang="en-US" sz="2000" dirty="0"/>
              <a:t>the United States, it describes the important public buildings built after the American Revolution, well into the 1800s. </a:t>
            </a:r>
            <a:endParaRPr lang="en-US" sz="2000" dirty="0" smtClean="0"/>
          </a:p>
          <a:p>
            <a:r>
              <a:rPr lang="en-US" sz="2000" dirty="0" smtClean="0"/>
              <a:t>The </a:t>
            </a:r>
            <a:r>
              <a:rPr lang="en-US" sz="2000" dirty="0"/>
              <a:t>U.S. Capitol in Washington, D.C. is a good example of neoclassicism, a design chosen by the Founding Fathers in 1793.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1425" y="3887115"/>
            <a:ext cx="4886560" cy="2748875"/>
          </a:xfrm>
          <a:prstGeom prst="rect">
            <a:avLst/>
          </a:prstGeom>
        </p:spPr>
      </p:pic>
    </p:spTree>
    <p:extLst>
      <p:ext uri="{BB962C8B-B14F-4D97-AF65-F5344CB8AC3E}">
        <p14:creationId xmlns:p14="http://schemas.microsoft.com/office/powerpoint/2010/main" val="629892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Romanesque Architecture</a:t>
            </a:r>
            <a:endParaRPr lang="en-US" dirty="0"/>
          </a:p>
        </p:txBody>
      </p:sp>
      <p:sp>
        <p:nvSpPr>
          <p:cNvPr id="3" name="Content Placeholder 2"/>
          <p:cNvSpPr>
            <a:spLocks noGrp="1"/>
          </p:cNvSpPr>
          <p:nvPr>
            <p:ph idx="1"/>
          </p:nvPr>
        </p:nvSpPr>
        <p:spPr/>
        <p:txBody>
          <a:bodyPr>
            <a:normAutofit/>
          </a:bodyPr>
          <a:lstStyle/>
          <a:p>
            <a:r>
              <a:rPr lang="en-US" sz="2000" dirty="0"/>
              <a:t>Romanesque architecture is known by its massive quality, thick walls, round arches, sturdy pillars, barrel vaults, large towers and decorative </a:t>
            </a:r>
            <a:r>
              <a:rPr lang="en-US" sz="2000" dirty="0" smtClean="0"/>
              <a:t>arcading, </a:t>
            </a:r>
            <a:r>
              <a:rPr lang="en-US" sz="2000" dirty="0" smtClean="0"/>
              <a:t>and a very </a:t>
            </a:r>
            <a:r>
              <a:rPr lang="en-US" sz="2000" dirty="0"/>
              <a:t>regular, symmetrical </a:t>
            </a:r>
            <a:r>
              <a:rPr lang="en-US" sz="2000" dirty="0" smtClean="0"/>
              <a:t>plan.</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10" y="2970885"/>
            <a:ext cx="4902833" cy="2755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800" y="2971656"/>
            <a:ext cx="2103120" cy="2755392"/>
          </a:xfrm>
          <a:prstGeom prst="rect">
            <a:avLst/>
          </a:prstGeom>
        </p:spPr>
      </p:pic>
    </p:spTree>
    <p:extLst>
      <p:ext uri="{BB962C8B-B14F-4D97-AF65-F5344CB8AC3E}">
        <p14:creationId xmlns:p14="http://schemas.microsoft.com/office/powerpoint/2010/main" val="413010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Gothic Architecture</a:t>
            </a:r>
            <a:endParaRPr lang="en-US" dirty="0"/>
          </a:p>
        </p:txBody>
      </p:sp>
      <p:sp>
        <p:nvSpPr>
          <p:cNvPr id="3" name="Content Placeholder 2"/>
          <p:cNvSpPr>
            <a:spLocks noGrp="1"/>
          </p:cNvSpPr>
          <p:nvPr>
            <p:ph idx="1"/>
          </p:nvPr>
        </p:nvSpPr>
        <p:spPr/>
        <p:txBody>
          <a:bodyPr>
            <a:normAutofit/>
          </a:bodyPr>
          <a:lstStyle/>
          <a:p>
            <a:r>
              <a:rPr lang="en-US" sz="2000" dirty="0"/>
              <a:t>Gothic architecture </a:t>
            </a:r>
            <a:r>
              <a:rPr lang="en-US" sz="2000" dirty="0" smtClean="0"/>
              <a:t>featured </a:t>
            </a:r>
            <a:r>
              <a:rPr lang="en-US" sz="2000" dirty="0"/>
              <a:t>exaggerated </a:t>
            </a:r>
            <a:r>
              <a:rPr lang="en-US" sz="2000" dirty="0" smtClean="0"/>
              <a:t>pointed arches</a:t>
            </a:r>
            <a:r>
              <a:rPr lang="en-US" sz="2000" dirty="0"/>
              <a:t>, increased vaulting, and enlarged windows. </a:t>
            </a:r>
            <a:endParaRPr lang="en-US" sz="2000" dirty="0" smtClean="0"/>
          </a:p>
          <a:p>
            <a:r>
              <a:rPr lang="en-US" sz="2000" dirty="0" smtClean="0"/>
              <a:t>Gothic </a:t>
            </a:r>
            <a:r>
              <a:rPr lang="en-US" sz="2000" dirty="0"/>
              <a:t>architects employed flying buttresses for support. </a:t>
            </a:r>
            <a:endParaRPr lang="en-US" sz="2000" dirty="0" smtClean="0"/>
          </a:p>
          <a:p>
            <a:r>
              <a:rPr lang="en-US" sz="2000" dirty="0" smtClean="0"/>
              <a:t>These </a:t>
            </a:r>
            <a:r>
              <a:rPr lang="en-US" sz="2000" dirty="0"/>
              <a:t>stone structures allowed architects to create sky-high cathedrals and churches that evoked ethereality and reached toward the heavens. </a:t>
            </a:r>
          </a:p>
        </p:txBody>
      </p:sp>
      <p:pic>
        <p:nvPicPr>
          <p:cNvPr id="6" name="Picture 5"/>
          <p:cNvPicPr>
            <a:picLocks noChangeAspect="1"/>
          </p:cNvPicPr>
          <p:nvPr/>
        </p:nvPicPr>
        <p:blipFill>
          <a:blip r:embed="rId2"/>
          <a:stretch>
            <a:fillRect/>
          </a:stretch>
        </p:blipFill>
        <p:spPr>
          <a:xfrm>
            <a:off x="2354117" y="3581705"/>
            <a:ext cx="4419295" cy="2938831"/>
          </a:xfrm>
          <a:prstGeom prst="rect">
            <a:avLst/>
          </a:prstGeom>
        </p:spPr>
      </p:pic>
    </p:spTree>
    <p:extLst>
      <p:ext uri="{BB962C8B-B14F-4D97-AF65-F5344CB8AC3E}">
        <p14:creationId xmlns:p14="http://schemas.microsoft.com/office/powerpoint/2010/main" val="4057015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58" y="459199"/>
            <a:ext cx="8229600" cy="458115"/>
          </a:xfrm>
        </p:spPr>
        <p:txBody>
          <a:bodyPr>
            <a:normAutofit fontScale="90000"/>
          </a:bodyPr>
          <a:lstStyle/>
          <a:p>
            <a:r>
              <a:rPr lang="en-US" dirty="0" smtClean="0"/>
              <a:t>Baroque Architecture</a:t>
            </a:r>
            <a:endParaRPr lang="en-US" dirty="0"/>
          </a:p>
        </p:txBody>
      </p:sp>
      <p:sp>
        <p:nvSpPr>
          <p:cNvPr id="3" name="Content Placeholder 2"/>
          <p:cNvSpPr>
            <a:spLocks noGrp="1"/>
          </p:cNvSpPr>
          <p:nvPr>
            <p:ph idx="1"/>
          </p:nvPr>
        </p:nvSpPr>
        <p:spPr>
          <a:xfrm>
            <a:off x="448965" y="1749245"/>
            <a:ext cx="5344675" cy="2901395"/>
          </a:xfrm>
        </p:spPr>
        <p:txBody>
          <a:bodyPr>
            <a:normAutofit/>
          </a:bodyPr>
          <a:lstStyle/>
          <a:p>
            <a:r>
              <a:rPr lang="en-US" sz="2000" dirty="0"/>
              <a:t>Baroque architecture is a highly decorative and theatrical style which appeared in Italy in the early 17th century and gradually spread across Europe. </a:t>
            </a:r>
            <a:endParaRPr lang="en-US" sz="2000" dirty="0" smtClean="0"/>
          </a:p>
          <a:p>
            <a:r>
              <a:rPr lang="en-US" sz="2000" dirty="0" smtClean="0"/>
              <a:t>Baroque </a:t>
            </a:r>
            <a:r>
              <a:rPr lang="en-US" sz="2000" dirty="0"/>
              <a:t>architects took the basic elements of Renaissance architecture, including domes and colonnades, and made them higher, grander, more decorated, and more dramatic.</a:t>
            </a:r>
          </a:p>
        </p:txBody>
      </p:sp>
      <p:pic>
        <p:nvPicPr>
          <p:cNvPr id="4" name="Picture 3"/>
          <p:cNvPicPr>
            <a:picLocks noChangeAspect="1"/>
          </p:cNvPicPr>
          <p:nvPr/>
        </p:nvPicPr>
        <p:blipFill>
          <a:blip r:embed="rId2"/>
          <a:stretch>
            <a:fillRect/>
          </a:stretch>
        </p:blipFill>
        <p:spPr>
          <a:xfrm>
            <a:off x="6099049" y="3429000"/>
            <a:ext cx="2546157" cy="33948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049" y="979003"/>
            <a:ext cx="2546157" cy="2449997"/>
          </a:xfrm>
          <a:prstGeom prst="rect">
            <a:avLst/>
          </a:prstGeom>
        </p:spPr>
      </p:pic>
      <p:sp>
        <p:nvSpPr>
          <p:cNvPr id="6" name="TextBox 5"/>
          <p:cNvSpPr txBox="1"/>
          <p:nvPr/>
        </p:nvSpPr>
        <p:spPr>
          <a:xfrm>
            <a:off x="2586835" y="5482571"/>
            <a:ext cx="3359509" cy="646331"/>
          </a:xfrm>
          <a:prstGeom prst="rect">
            <a:avLst/>
          </a:prstGeom>
          <a:noFill/>
        </p:spPr>
        <p:txBody>
          <a:bodyPr wrap="square" rtlCol="0">
            <a:spAutoFit/>
          </a:bodyPr>
          <a:lstStyle/>
          <a:p>
            <a:r>
              <a:rPr lang="en-US" dirty="0">
                <a:solidFill>
                  <a:schemeClr val="bg1"/>
                </a:solidFill>
              </a:rPr>
              <a:t>Church of Saint Ignatius of </a:t>
            </a:r>
            <a:r>
              <a:rPr lang="en-US" dirty="0" smtClean="0">
                <a:solidFill>
                  <a:schemeClr val="bg1"/>
                </a:solidFill>
              </a:rPr>
              <a:t>Loyola</a:t>
            </a:r>
          </a:p>
          <a:p>
            <a:r>
              <a:rPr lang="en-US" dirty="0" smtClean="0">
                <a:solidFill>
                  <a:schemeClr val="bg1"/>
                </a:solidFill>
              </a:rPr>
              <a:t>Rome, </a:t>
            </a:r>
            <a:r>
              <a:rPr lang="en-US" dirty="0">
                <a:solidFill>
                  <a:schemeClr val="bg1"/>
                </a:solidFill>
              </a:rPr>
              <a:t>Italy</a:t>
            </a:r>
          </a:p>
        </p:txBody>
      </p:sp>
    </p:spTree>
    <p:extLst>
      <p:ext uri="{BB962C8B-B14F-4D97-AF65-F5344CB8AC3E}">
        <p14:creationId xmlns:p14="http://schemas.microsoft.com/office/powerpoint/2010/main" val="401982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 Nouveau Architecture</a:t>
            </a:r>
            <a:endParaRPr lang="en-US" dirty="0"/>
          </a:p>
        </p:txBody>
      </p:sp>
      <p:sp>
        <p:nvSpPr>
          <p:cNvPr id="3" name="Content Placeholder 2"/>
          <p:cNvSpPr>
            <a:spLocks noGrp="1"/>
          </p:cNvSpPr>
          <p:nvPr>
            <p:ph idx="1"/>
          </p:nvPr>
        </p:nvSpPr>
        <p:spPr>
          <a:xfrm>
            <a:off x="448965" y="1749244"/>
            <a:ext cx="4886560" cy="4733855"/>
          </a:xfrm>
        </p:spPr>
        <p:txBody>
          <a:bodyPr>
            <a:normAutofit/>
          </a:bodyPr>
          <a:lstStyle/>
          <a:p>
            <a:r>
              <a:rPr lang="en-US" sz="1800" dirty="0"/>
              <a:t>Art Nouveau was an international style in architecture and design that emerged in the late 19th century. </a:t>
            </a:r>
            <a:endParaRPr lang="en-US" sz="1800" dirty="0" smtClean="0"/>
          </a:p>
          <a:p>
            <a:r>
              <a:rPr lang="en-US" sz="1800" dirty="0" smtClean="0"/>
              <a:t>It </a:t>
            </a:r>
            <a:r>
              <a:rPr lang="en-US" sz="1800" dirty="0"/>
              <a:t>flourished mostly between 1890-1910 in Europe and the United States. </a:t>
            </a:r>
            <a:endParaRPr lang="en-US" sz="1800" dirty="0" smtClean="0"/>
          </a:p>
          <a:p>
            <a:r>
              <a:rPr lang="en-US" sz="1800" dirty="0" smtClean="0"/>
              <a:t>It </a:t>
            </a:r>
            <a:r>
              <a:rPr lang="en-US" sz="1800" dirty="0"/>
              <a:t>was often inspired by natural forms such as the sinuous curves of plants and flowers. </a:t>
            </a:r>
            <a:endParaRPr lang="en-US" sz="1800" dirty="0" smtClean="0"/>
          </a:p>
          <a:p>
            <a:r>
              <a:rPr lang="en-US" sz="1800" dirty="0" smtClean="0"/>
              <a:t>Other </a:t>
            </a:r>
            <a:r>
              <a:rPr lang="en-US" sz="1800" dirty="0"/>
              <a:t>characteristics of Art Nouveau </a:t>
            </a:r>
            <a:r>
              <a:rPr lang="en-US" sz="1800" dirty="0" smtClean="0"/>
              <a:t>were the </a:t>
            </a:r>
            <a:r>
              <a:rPr lang="en-US" sz="1800" dirty="0"/>
              <a:t>use of modern materials, particularly iron, glass, ceramics and later concrete, to create unusual forms and larger open spaces.</a:t>
            </a:r>
          </a:p>
        </p:txBody>
      </p:sp>
      <p:pic>
        <p:nvPicPr>
          <p:cNvPr id="6" name="Picture 5"/>
          <p:cNvPicPr>
            <a:picLocks noChangeAspect="1"/>
          </p:cNvPicPr>
          <p:nvPr/>
        </p:nvPicPr>
        <p:blipFill>
          <a:blip r:embed="rId2"/>
          <a:stretch>
            <a:fillRect/>
          </a:stretch>
        </p:blipFill>
        <p:spPr>
          <a:xfrm>
            <a:off x="5624465" y="1795908"/>
            <a:ext cx="3054100" cy="4073407"/>
          </a:xfrm>
          <a:prstGeom prst="rect">
            <a:avLst/>
          </a:prstGeom>
        </p:spPr>
      </p:pic>
      <p:sp>
        <p:nvSpPr>
          <p:cNvPr id="4" name="TextBox 3"/>
          <p:cNvSpPr txBox="1"/>
          <p:nvPr/>
        </p:nvSpPr>
        <p:spPr>
          <a:xfrm>
            <a:off x="5335525" y="5898222"/>
            <a:ext cx="3648450" cy="646331"/>
          </a:xfrm>
          <a:prstGeom prst="rect">
            <a:avLst/>
          </a:prstGeom>
          <a:noFill/>
        </p:spPr>
        <p:txBody>
          <a:bodyPr wrap="square" rtlCol="0">
            <a:spAutoFit/>
          </a:bodyPr>
          <a:lstStyle/>
          <a:p>
            <a:r>
              <a:rPr lang="en-US" dirty="0">
                <a:solidFill>
                  <a:schemeClr val="bg1"/>
                </a:solidFill>
              </a:rPr>
              <a:t>New York Evening Post </a:t>
            </a:r>
            <a:r>
              <a:rPr lang="en-US" dirty="0" smtClean="0">
                <a:solidFill>
                  <a:schemeClr val="bg1"/>
                </a:solidFill>
              </a:rPr>
              <a:t>Building, NYC</a:t>
            </a:r>
            <a:endParaRPr lang="en-US" dirty="0">
              <a:solidFill>
                <a:schemeClr val="bg1"/>
              </a:solidFill>
            </a:endParaRPr>
          </a:p>
          <a:p>
            <a:endParaRPr lang="en-US" dirty="0"/>
          </a:p>
        </p:txBody>
      </p:sp>
    </p:spTree>
    <p:extLst>
      <p:ext uri="{BB962C8B-B14F-4D97-AF65-F5344CB8AC3E}">
        <p14:creationId xmlns:p14="http://schemas.microsoft.com/office/powerpoint/2010/main" val="277452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 Deco Architecture</a:t>
            </a:r>
            <a:endParaRPr lang="en-US" dirty="0"/>
          </a:p>
        </p:txBody>
      </p:sp>
      <p:sp>
        <p:nvSpPr>
          <p:cNvPr id="3" name="Content Placeholder 2"/>
          <p:cNvSpPr>
            <a:spLocks noGrp="1"/>
          </p:cNvSpPr>
          <p:nvPr>
            <p:ph idx="1"/>
          </p:nvPr>
        </p:nvSpPr>
        <p:spPr>
          <a:xfrm>
            <a:off x="143555" y="1596540"/>
            <a:ext cx="5955495" cy="5191969"/>
          </a:xfrm>
        </p:spPr>
        <p:txBody>
          <a:bodyPr>
            <a:normAutofit fontScale="85000" lnSpcReduction="10000"/>
          </a:bodyPr>
          <a:lstStyle/>
          <a:p>
            <a:r>
              <a:rPr lang="en-US" sz="2100" i="1" dirty="0"/>
              <a:t>Art </a:t>
            </a:r>
            <a:r>
              <a:rPr lang="en-US" sz="2100" i="1" dirty="0" smtClean="0"/>
              <a:t>Deco</a:t>
            </a:r>
            <a:r>
              <a:rPr lang="en-US" sz="2100" dirty="0" smtClean="0"/>
              <a:t> originated </a:t>
            </a:r>
            <a:r>
              <a:rPr lang="en-US" sz="2100" dirty="0"/>
              <a:t>in the 1920s and developed into a major style in western Europe and the United States during the 1930s</a:t>
            </a:r>
            <a:r>
              <a:rPr lang="en-US" sz="2100" dirty="0" smtClean="0"/>
              <a:t>.</a:t>
            </a:r>
            <a:r>
              <a:rPr lang="en-US" sz="2100" b="1" dirty="0"/>
              <a:t> </a:t>
            </a:r>
            <a:endParaRPr lang="en-US" sz="2100" b="1" dirty="0" smtClean="0"/>
          </a:p>
          <a:p>
            <a:r>
              <a:rPr lang="en-US" sz="2100" dirty="0" smtClean="0"/>
              <a:t>Characteristics: </a:t>
            </a:r>
            <a:endParaRPr lang="en-US" sz="2100" dirty="0"/>
          </a:p>
          <a:p>
            <a:pPr lvl="1"/>
            <a:r>
              <a:rPr lang="en-US" sz="1800" dirty="0" smtClean="0"/>
              <a:t>Art </a:t>
            </a:r>
            <a:r>
              <a:rPr lang="en-US" sz="1800" dirty="0"/>
              <a:t>Deco buildings utilized materials like stucco, terracotta, decorative glass, chrome, steel, and aluminum. </a:t>
            </a:r>
          </a:p>
          <a:p>
            <a:pPr lvl="1"/>
            <a:r>
              <a:rPr lang="en-US" sz="1800" dirty="0" smtClean="0"/>
              <a:t>Various </a:t>
            </a:r>
            <a:r>
              <a:rPr lang="en-US" sz="1800" dirty="0"/>
              <a:t>motifs and ornamental details were applied to a building. Some common Art Deco motifs include chevrons, pyramids, stylized sunbursts or florals, zig-zags, and other geometric shapes. </a:t>
            </a:r>
          </a:p>
          <a:p>
            <a:pPr lvl="1"/>
            <a:r>
              <a:rPr lang="en-US" sz="1800" dirty="0" smtClean="0"/>
              <a:t>Buildings </a:t>
            </a:r>
            <a:r>
              <a:rPr lang="en-US" sz="1800" dirty="0"/>
              <a:t>incorporated stark colors like black and white or gold and silver to create contrast. </a:t>
            </a:r>
          </a:p>
          <a:p>
            <a:pPr lvl="1"/>
            <a:r>
              <a:rPr lang="en-US" sz="1800" dirty="0" smtClean="0"/>
              <a:t>Many </a:t>
            </a:r>
            <a:r>
              <a:rPr lang="en-US" sz="1800" dirty="0"/>
              <a:t>facades were created using vertical lines that were angular and pointed in an upward and outward direction. These triangular shapes were capped off with a series of steps that eventually come to a point. </a:t>
            </a:r>
          </a:p>
          <a:p>
            <a:pPr lvl="1"/>
            <a:r>
              <a:rPr lang="en-US" sz="1800" dirty="0" smtClean="0"/>
              <a:t>Windows </a:t>
            </a:r>
            <a:r>
              <a:rPr lang="en-US" sz="1800" dirty="0"/>
              <a:t>and doors were decorated with geometric designs. The windows </a:t>
            </a:r>
            <a:r>
              <a:rPr lang="en-US" sz="1800" dirty="0" smtClean="0"/>
              <a:t>were </a:t>
            </a:r>
            <a:r>
              <a:rPr lang="en-US" sz="1800" dirty="0"/>
              <a:t>often positioned in a long, horizontal row. </a:t>
            </a:r>
          </a:p>
          <a:p>
            <a:pPr lvl="1"/>
            <a:r>
              <a:rPr lang="en-US" sz="1800" dirty="0" smtClean="0"/>
              <a:t>Corners </a:t>
            </a:r>
            <a:r>
              <a:rPr lang="en-US" sz="1800" dirty="0"/>
              <a:t>of buildings were often decorated with tower-like structures that would make a simple square building seem more opulent. </a:t>
            </a:r>
          </a:p>
          <a:p>
            <a:pPr lvl="1"/>
            <a:endParaRPr lang="en-US" sz="1800" dirty="0"/>
          </a:p>
        </p:txBody>
      </p:sp>
      <p:pic>
        <p:nvPicPr>
          <p:cNvPr id="5" name="Picture 4"/>
          <p:cNvPicPr>
            <a:picLocks noChangeAspect="1"/>
          </p:cNvPicPr>
          <p:nvPr/>
        </p:nvPicPr>
        <p:blipFill>
          <a:blip r:embed="rId2"/>
          <a:stretch>
            <a:fillRect/>
          </a:stretch>
        </p:blipFill>
        <p:spPr>
          <a:xfrm>
            <a:off x="6099050" y="1596540"/>
            <a:ext cx="2898669" cy="4497935"/>
          </a:xfrm>
          <a:prstGeom prst="rect">
            <a:avLst/>
          </a:prstGeom>
        </p:spPr>
      </p:pic>
      <p:sp>
        <p:nvSpPr>
          <p:cNvPr id="4" name="TextBox 3"/>
          <p:cNvSpPr txBox="1"/>
          <p:nvPr/>
        </p:nvSpPr>
        <p:spPr>
          <a:xfrm>
            <a:off x="6099050" y="6177690"/>
            <a:ext cx="2901395" cy="369332"/>
          </a:xfrm>
          <a:prstGeom prst="rect">
            <a:avLst/>
          </a:prstGeom>
          <a:noFill/>
        </p:spPr>
        <p:txBody>
          <a:bodyPr wrap="square" rtlCol="0">
            <a:spAutoFit/>
          </a:bodyPr>
          <a:lstStyle/>
          <a:p>
            <a:pPr algn="ctr"/>
            <a:r>
              <a:rPr lang="en-US" dirty="0" smtClean="0">
                <a:solidFill>
                  <a:schemeClr val="bg1"/>
                </a:solidFill>
              </a:rPr>
              <a:t>Chrysler Building, NYC</a:t>
            </a:r>
            <a:endParaRPr lang="en-US" dirty="0">
              <a:solidFill>
                <a:schemeClr val="bg1"/>
              </a:solidFill>
            </a:endParaRPr>
          </a:p>
        </p:txBody>
      </p:sp>
    </p:spTree>
    <p:extLst>
      <p:ext uri="{BB962C8B-B14F-4D97-AF65-F5344CB8AC3E}">
        <p14:creationId xmlns:p14="http://schemas.microsoft.com/office/powerpoint/2010/main" val="424753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Bauhaus Architecture</a:t>
            </a:r>
            <a:endParaRPr lang="en-US" dirty="0"/>
          </a:p>
        </p:txBody>
      </p:sp>
      <p:sp>
        <p:nvSpPr>
          <p:cNvPr id="3" name="Content Placeholder 2"/>
          <p:cNvSpPr>
            <a:spLocks noGrp="1"/>
          </p:cNvSpPr>
          <p:nvPr>
            <p:ph idx="1"/>
          </p:nvPr>
        </p:nvSpPr>
        <p:spPr>
          <a:xfrm>
            <a:off x="448965" y="1749245"/>
            <a:ext cx="4581150" cy="4886560"/>
          </a:xfrm>
        </p:spPr>
        <p:txBody>
          <a:bodyPr>
            <a:normAutofit/>
          </a:bodyPr>
          <a:lstStyle/>
          <a:p>
            <a:r>
              <a:rPr lang="en-US" sz="2200" dirty="0" smtClean="0"/>
              <a:t>Characteristics of </a:t>
            </a:r>
            <a:r>
              <a:rPr lang="en-US" sz="2200" dirty="0"/>
              <a:t>Bauhaus </a:t>
            </a:r>
            <a:r>
              <a:rPr lang="en-US" sz="2200" dirty="0" smtClean="0"/>
              <a:t>Architecture:</a:t>
            </a:r>
            <a:r>
              <a:rPr lang="en-US" sz="2200" dirty="0"/>
              <a:t>  </a:t>
            </a:r>
          </a:p>
          <a:p>
            <a:pPr lvl="1"/>
            <a:r>
              <a:rPr lang="en-US" sz="1800" dirty="0" smtClean="0"/>
              <a:t>Focus </a:t>
            </a:r>
            <a:r>
              <a:rPr lang="en-US" sz="1800" dirty="0"/>
              <a:t>on simple, rational, functional design</a:t>
            </a:r>
          </a:p>
          <a:p>
            <a:pPr lvl="1"/>
            <a:r>
              <a:rPr lang="en-US" sz="1800" dirty="0"/>
              <a:t>A focus on simple geometric forms such as the triangle, square, and circle</a:t>
            </a:r>
          </a:p>
          <a:p>
            <a:pPr lvl="1"/>
            <a:r>
              <a:rPr lang="en-US" sz="1800" dirty="0"/>
              <a:t>Asymmetry favored over symmetry</a:t>
            </a:r>
          </a:p>
          <a:p>
            <a:pPr lvl="1"/>
            <a:r>
              <a:rPr lang="en-US" sz="1800" dirty="0"/>
              <a:t>Use of steel, glass, concrete, and other modern materials</a:t>
            </a:r>
          </a:p>
          <a:p>
            <a:pPr lvl="1"/>
            <a:r>
              <a:rPr lang="en-US" sz="1800" dirty="0"/>
              <a:t>Flat roofs</a:t>
            </a:r>
          </a:p>
          <a:p>
            <a:pPr lvl="1"/>
            <a:r>
              <a:rPr lang="en-US" sz="1800" dirty="0"/>
              <a:t>Glass curtain walls</a:t>
            </a:r>
          </a:p>
          <a:p>
            <a:pPr lvl="1"/>
            <a:r>
              <a:rPr lang="en-US" sz="1800" dirty="0"/>
              <a:t>Smooth façades</a:t>
            </a:r>
          </a:p>
          <a:p>
            <a:endParaRPr lang="en-US" sz="1800" dirty="0"/>
          </a:p>
        </p:txBody>
      </p:sp>
      <p:pic>
        <p:nvPicPr>
          <p:cNvPr id="5" name="Picture 4"/>
          <p:cNvPicPr>
            <a:picLocks noChangeAspect="1"/>
          </p:cNvPicPr>
          <p:nvPr/>
        </p:nvPicPr>
        <p:blipFill>
          <a:blip r:embed="rId2"/>
          <a:stretch>
            <a:fillRect/>
          </a:stretch>
        </p:blipFill>
        <p:spPr>
          <a:xfrm>
            <a:off x="5030115" y="1749245"/>
            <a:ext cx="3785294" cy="3486455"/>
          </a:xfrm>
          <a:prstGeom prst="rect">
            <a:avLst/>
          </a:prstGeom>
        </p:spPr>
      </p:pic>
    </p:spTree>
    <p:extLst>
      <p:ext uri="{BB962C8B-B14F-4D97-AF65-F5344CB8AC3E}">
        <p14:creationId xmlns:p14="http://schemas.microsoft.com/office/powerpoint/2010/main" val="1500774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Modern Architecture</a:t>
            </a:r>
            <a:endParaRPr lang="en-US" dirty="0"/>
          </a:p>
        </p:txBody>
      </p:sp>
      <p:sp>
        <p:nvSpPr>
          <p:cNvPr id="3" name="Content Placeholder 2"/>
          <p:cNvSpPr>
            <a:spLocks noGrp="1"/>
          </p:cNvSpPr>
          <p:nvPr>
            <p:ph idx="1"/>
          </p:nvPr>
        </p:nvSpPr>
        <p:spPr>
          <a:xfrm>
            <a:off x="448965" y="1749245"/>
            <a:ext cx="4581150" cy="4886560"/>
          </a:xfrm>
        </p:spPr>
        <p:txBody>
          <a:bodyPr>
            <a:normAutofit/>
          </a:bodyPr>
          <a:lstStyle/>
          <a:p>
            <a:r>
              <a:rPr lang="en-US" sz="2200" dirty="0" smtClean="0"/>
              <a:t>Characteristics </a:t>
            </a:r>
            <a:r>
              <a:rPr lang="en-US" sz="2200" dirty="0"/>
              <a:t>of </a:t>
            </a:r>
            <a:r>
              <a:rPr lang="en-US" sz="2200" dirty="0" smtClean="0"/>
              <a:t>Modern Architecture:</a:t>
            </a:r>
            <a:endParaRPr lang="en-US" sz="2200" dirty="0"/>
          </a:p>
          <a:p>
            <a:pPr lvl="1"/>
            <a:r>
              <a:rPr lang="en-US" sz="1800" dirty="0"/>
              <a:t>Lack of ornament: Decorative moldings and elaborate trim are eliminated or greatly simplified, giving way to a clean aesthetic where materials meet in simple, well-executed joints.</a:t>
            </a:r>
          </a:p>
          <a:p>
            <a:pPr lvl="1"/>
            <a:r>
              <a:rPr lang="en-US" sz="1800" dirty="0"/>
              <a:t>Emphasis of rectangular forms and horizontal and vertical lines: Shapes of houses are based boxes, or linked boxes.</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820" y="1901950"/>
            <a:ext cx="3757573" cy="2818180"/>
          </a:xfrm>
          <a:prstGeom prst="rect">
            <a:avLst/>
          </a:prstGeom>
        </p:spPr>
      </p:pic>
    </p:spTree>
    <p:extLst>
      <p:ext uri="{BB962C8B-B14F-4D97-AF65-F5344CB8AC3E}">
        <p14:creationId xmlns:p14="http://schemas.microsoft.com/office/powerpoint/2010/main" val="229926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680310"/>
            <a:ext cx="8229600" cy="458115"/>
          </a:xfrm>
        </p:spPr>
        <p:txBody>
          <a:bodyPr>
            <a:normAutofit fontScale="90000"/>
          </a:bodyPr>
          <a:lstStyle/>
          <a:p>
            <a:r>
              <a:rPr lang="en-US" dirty="0" smtClean="0"/>
              <a:t>Post Modern Architecture</a:t>
            </a:r>
            <a:endParaRPr lang="en-US" dirty="0"/>
          </a:p>
        </p:txBody>
      </p:sp>
      <p:sp>
        <p:nvSpPr>
          <p:cNvPr id="3" name="Content Placeholder 2"/>
          <p:cNvSpPr>
            <a:spLocks noGrp="1"/>
          </p:cNvSpPr>
          <p:nvPr>
            <p:ph idx="1"/>
          </p:nvPr>
        </p:nvSpPr>
        <p:spPr>
          <a:xfrm>
            <a:off x="448964" y="1749244"/>
            <a:ext cx="5012503" cy="4733855"/>
          </a:xfrm>
        </p:spPr>
        <p:txBody>
          <a:bodyPr/>
          <a:lstStyle/>
          <a:p>
            <a:r>
              <a:rPr lang="en-US" sz="2200" dirty="0"/>
              <a:t>Characteristics Of Postmodern Architecture And </a:t>
            </a:r>
            <a:r>
              <a:rPr lang="en-US" sz="2200" dirty="0" smtClean="0"/>
              <a:t>Design:</a:t>
            </a:r>
          </a:p>
          <a:p>
            <a:pPr lvl="1"/>
            <a:r>
              <a:rPr lang="en-US" sz="1800" dirty="0"/>
              <a:t>Typically, colored glass, ceramic tiles and stones are used on exterior </a:t>
            </a:r>
            <a:r>
              <a:rPr lang="en-US" sz="1800" dirty="0" smtClean="0"/>
              <a:t>surfaces</a:t>
            </a:r>
          </a:p>
          <a:p>
            <a:pPr lvl="1"/>
            <a:r>
              <a:rPr lang="en-US" sz="1800" dirty="0"/>
              <a:t>Texture plays a key role in making Postmodern architectural structures unique</a:t>
            </a:r>
            <a:r>
              <a:rPr lang="en-US" sz="1800" dirty="0" smtClean="0"/>
              <a:t>.</a:t>
            </a:r>
          </a:p>
          <a:p>
            <a:pPr lvl="1"/>
            <a:r>
              <a:rPr lang="en-US" sz="1800" dirty="0"/>
              <a:t>Asymmetry is an important element of Postmodern design</a:t>
            </a:r>
            <a:r>
              <a:rPr lang="en-US" sz="1800" dirty="0" smtClean="0"/>
              <a:t>.</a:t>
            </a:r>
          </a:p>
          <a:p>
            <a:pPr lvl="1"/>
            <a:r>
              <a:rPr lang="en-US" sz="1800" dirty="0"/>
              <a:t>Postmodern style uses “camp” humor – meaning something that’s so bad, it’s actually </a:t>
            </a:r>
            <a:r>
              <a:rPr lang="en-US" sz="1800" dirty="0" smtClean="0"/>
              <a:t>good (i.e. </a:t>
            </a:r>
            <a:r>
              <a:rPr lang="en-US" sz="1800" dirty="0"/>
              <a:t>a building that appears like it’s about to collapse, but it was strategically designed to look that </a:t>
            </a:r>
            <a:r>
              <a:rPr lang="en-US" sz="1800" dirty="0" smtClean="0"/>
              <a:t>way).</a:t>
            </a:r>
            <a:endParaRPr lang="en-US" sz="18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468" y="1291130"/>
            <a:ext cx="3369802" cy="2527352"/>
          </a:xfrm>
          <a:prstGeom prst="rect">
            <a:avLst/>
          </a:prstGeom>
        </p:spPr>
      </p:pic>
      <p:pic>
        <p:nvPicPr>
          <p:cNvPr id="6" name="Picture 5"/>
          <p:cNvPicPr>
            <a:picLocks noChangeAspect="1"/>
          </p:cNvPicPr>
          <p:nvPr/>
        </p:nvPicPr>
        <p:blipFill>
          <a:blip r:embed="rId3"/>
          <a:stretch>
            <a:fillRect/>
          </a:stretch>
        </p:blipFill>
        <p:spPr>
          <a:xfrm>
            <a:off x="5474711" y="4036304"/>
            <a:ext cx="3356559" cy="2672940"/>
          </a:xfrm>
          <a:prstGeom prst="rect">
            <a:avLst/>
          </a:prstGeom>
        </p:spPr>
      </p:pic>
    </p:spTree>
    <p:extLst>
      <p:ext uri="{BB962C8B-B14F-4D97-AF65-F5344CB8AC3E}">
        <p14:creationId xmlns:p14="http://schemas.microsoft.com/office/powerpoint/2010/main" val="290564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Architecture Merit Badge Requirements</a:t>
            </a:r>
          </a:p>
        </p:txBody>
      </p:sp>
      <p:sp>
        <p:nvSpPr>
          <p:cNvPr id="5" name="Content Placeholder 4"/>
          <p:cNvSpPr>
            <a:spLocks noGrp="1"/>
          </p:cNvSpPr>
          <p:nvPr>
            <p:ph idx="1"/>
          </p:nvPr>
        </p:nvSpPr>
        <p:spPr>
          <a:xfrm>
            <a:off x="1670605" y="1291130"/>
            <a:ext cx="7016195" cy="5497380"/>
          </a:xfrm>
        </p:spPr>
        <p:txBody>
          <a:bodyPr>
            <a:normAutofit/>
          </a:bodyPr>
          <a:lstStyle/>
          <a:p>
            <a:pPr marL="514350" lvl="1" indent="-514350">
              <a:buFont typeface="+mj-lt"/>
              <a:buAutoNum type="arabicPeriod"/>
            </a:pPr>
            <a:r>
              <a:rPr lang="en-US" dirty="0" smtClean="0"/>
              <a:t>Do the following:</a:t>
            </a:r>
          </a:p>
          <a:p>
            <a:pPr marL="914400" lvl="2" indent="-514350">
              <a:buFont typeface="+mj-lt"/>
              <a:buAutoNum type="alphaLcPeriod"/>
            </a:pPr>
            <a:r>
              <a:rPr lang="en-US" dirty="0" smtClean="0"/>
              <a:t>Tour </a:t>
            </a:r>
            <a:r>
              <a:rPr lang="en-US" dirty="0"/>
              <a:t>your community and list the different building types you see. Try to identify buildings that can be associated with a specific period of history or style of architecture. Make a sketch of the building you most admire.</a:t>
            </a:r>
          </a:p>
          <a:p>
            <a:pPr marL="914400" lvl="2" indent="-514350">
              <a:buFont typeface="+mj-lt"/>
              <a:buAutoNum type="alphaLcPeriod"/>
            </a:pPr>
            <a:r>
              <a:rPr lang="en-US" dirty="0"/>
              <a:t>Select an architectural achievement that has had a major impact on society. Using resources such as the Internet (with your parent's permission), books, and magazines, find out how this achievement has influenced the world today. Tell your counselor what you learned</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Brutalist Architecture</a:t>
            </a:r>
            <a:endParaRPr lang="en-US" dirty="0"/>
          </a:p>
        </p:txBody>
      </p:sp>
      <p:sp>
        <p:nvSpPr>
          <p:cNvPr id="3" name="Content Placeholder 2"/>
          <p:cNvSpPr>
            <a:spLocks noGrp="1"/>
          </p:cNvSpPr>
          <p:nvPr>
            <p:ph idx="1"/>
          </p:nvPr>
        </p:nvSpPr>
        <p:spPr>
          <a:xfrm>
            <a:off x="448965" y="1749245"/>
            <a:ext cx="4269192" cy="4581150"/>
          </a:xfrm>
        </p:spPr>
        <p:txBody>
          <a:bodyPr>
            <a:normAutofit/>
          </a:bodyPr>
          <a:lstStyle/>
          <a:p>
            <a:r>
              <a:rPr lang="en-US" sz="2200" dirty="0"/>
              <a:t>Characteristics of </a:t>
            </a:r>
            <a:r>
              <a:rPr lang="en-US" sz="2200" dirty="0" smtClean="0"/>
              <a:t>Brutalist </a:t>
            </a:r>
            <a:r>
              <a:rPr lang="en-US" sz="2200" dirty="0"/>
              <a:t>Architecture:</a:t>
            </a:r>
          </a:p>
          <a:p>
            <a:pPr lvl="1"/>
            <a:r>
              <a:rPr lang="en-US" sz="1800" dirty="0"/>
              <a:t>Typical features </a:t>
            </a:r>
            <a:r>
              <a:rPr lang="en-US" sz="1800" dirty="0" smtClean="0"/>
              <a:t>included unadorned</a:t>
            </a:r>
            <a:r>
              <a:rPr lang="en-US" sz="1800" dirty="0"/>
              <a:t>, flat, usually concrete, </a:t>
            </a:r>
            <a:r>
              <a:rPr lang="en-US" sz="1800" dirty="0" smtClean="0"/>
              <a:t>exteriors that are rarely </a:t>
            </a:r>
            <a:r>
              <a:rPr lang="en-US" sz="1800" dirty="0" smtClean="0"/>
              <a:t>finished.</a:t>
            </a:r>
          </a:p>
          <a:p>
            <a:pPr lvl="1"/>
            <a:r>
              <a:rPr lang="en-US" sz="1800" dirty="0" smtClean="0"/>
              <a:t>It also includes</a:t>
            </a:r>
            <a:r>
              <a:rPr lang="en-US" sz="1800" dirty="0" smtClean="0"/>
              <a:t> </a:t>
            </a:r>
            <a:r>
              <a:rPr lang="en-US" sz="1800" dirty="0"/>
              <a:t>unusual shapes</a:t>
            </a:r>
            <a:r>
              <a:rPr lang="en-US" sz="1800" dirty="0" smtClean="0"/>
              <a:t>, </a:t>
            </a:r>
            <a:r>
              <a:rPr lang="en-US" sz="1800" dirty="0"/>
              <a:t>straight lines, and small windows. </a:t>
            </a:r>
            <a:endParaRPr lang="en-US" sz="1800" dirty="0" smtClean="0"/>
          </a:p>
          <a:p>
            <a:pPr lvl="1"/>
            <a:r>
              <a:rPr lang="en-US" sz="1800" dirty="0" smtClean="0"/>
              <a:t>Modular </a:t>
            </a:r>
            <a:r>
              <a:rPr lang="en-US" sz="1800" dirty="0"/>
              <a:t>elements were often used to form masses representing specific functional zones, grouped into a unified whole.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410" y="1749245"/>
            <a:ext cx="4027139" cy="2704795"/>
          </a:xfrm>
          <a:prstGeom prst="rect">
            <a:avLst/>
          </a:prstGeom>
        </p:spPr>
      </p:pic>
    </p:spTree>
    <p:extLst>
      <p:ext uri="{BB962C8B-B14F-4D97-AF65-F5344CB8AC3E}">
        <p14:creationId xmlns:p14="http://schemas.microsoft.com/office/powerpoint/2010/main" val="2926921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Victorian Architecture </a:t>
            </a:r>
            <a:r>
              <a:rPr lang="en-US" dirty="0"/>
              <a:t>Types</a:t>
            </a:r>
          </a:p>
        </p:txBody>
      </p:sp>
      <p:sp>
        <p:nvSpPr>
          <p:cNvPr id="3" name="Content Placeholder 2"/>
          <p:cNvSpPr>
            <a:spLocks noGrp="1"/>
          </p:cNvSpPr>
          <p:nvPr>
            <p:ph idx="1"/>
          </p:nvPr>
        </p:nvSpPr>
        <p:spPr>
          <a:xfrm>
            <a:off x="448965" y="1749245"/>
            <a:ext cx="4275740" cy="4275740"/>
          </a:xfrm>
        </p:spPr>
        <p:txBody>
          <a:bodyPr>
            <a:normAutofit/>
          </a:bodyPr>
          <a:lstStyle/>
          <a:p>
            <a:r>
              <a:rPr lang="en-US" sz="2200" dirty="0" smtClean="0"/>
              <a:t>Defining Features of a Victorian Home:</a:t>
            </a:r>
            <a:endParaRPr lang="en-US" sz="2200" dirty="0"/>
          </a:p>
          <a:p>
            <a:pPr lvl="1"/>
            <a:r>
              <a:rPr lang="en-US" sz="1800" dirty="0"/>
              <a:t>Steeply pitched roofs.</a:t>
            </a:r>
          </a:p>
          <a:p>
            <a:pPr lvl="1"/>
            <a:r>
              <a:rPr lang="en-US" sz="1800" dirty="0"/>
              <a:t>Plain or colorfully painted brick.</a:t>
            </a:r>
          </a:p>
          <a:p>
            <a:pPr lvl="1"/>
            <a:r>
              <a:rPr lang="en-US" sz="1800" dirty="0"/>
              <a:t>Ornate gables.</a:t>
            </a:r>
          </a:p>
          <a:p>
            <a:pPr lvl="1"/>
            <a:r>
              <a:rPr lang="en-US" sz="1800" dirty="0"/>
              <a:t>Painted iron railings.</a:t>
            </a:r>
          </a:p>
          <a:p>
            <a:pPr lvl="1"/>
            <a:r>
              <a:rPr lang="en-US" sz="1800" dirty="0"/>
              <a:t>Churchlike rooftop finials.</a:t>
            </a:r>
          </a:p>
          <a:p>
            <a:pPr lvl="1"/>
            <a:r>
              <a:rPr lang="en-US" sz="1800" dirty="0"/>
              <a:t>Sliding sash and canted bay windows.</a:t>
            </a:r>
          </a:p>
          <a:p>
            <a:pPr lvl="1"/>
            <a:r>
              <a:rPr lang="en-US" sz="1800" dirty="0"/>
              <a:t>Octagonal or round towers and turrets to draw the eye upward.</a:t>
            </a:r>
          </a:p>
          <a:p>
            <a:pPr lvl="1"/>
            <a:r>
              <a:rPr lang="en-US" sz="1800" dirty="0"/>
              <a:t>Two to three stories.</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705" y="1901949"/>
            <a:ext cx="4171167" cy="2901395"/>
          </a:xfrm>
          <a:prstGeom prst="rect">
            <a:avLst/>
          </a:prstGeom>
        </p:spPr>
      </p:pic>
    </p:spTree>
    <p:extLst>
      <p:ext uri="{BB962C8B-B14F-4D97-AF65-F5344CB8AC3E}">
        <p14:creationId xmlns:p14="http://schemas.microsoft.com/office/powerpoint/2010/main" val="178843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Tudor Architecture </a:t>
            </a:r>
            <a:r>
              <a:rPr lang="en-US" dirty="0"/>
              <a:t>Types</a:t>
            </a:r>
          </a:p>
        </p:txBody>
      </p:sp>
      <p:sp>
        <p:nvSpPr>
          <p:cNvPr id="3" name="Content Placeholder 2"/>
          <p:cNvSpPr>
            <a:spLocks noGrp="1"/>
          </p:cNvSpPr>
          <p:nvPr>
            <p:ph idx="1"/>
          </p:nvPr>
        </p:nvSpPr>
        <p:spPr>
          <a:xfrm>
            <a:off x="448965" y="1749244"/>
            <a:ext cx="4123036" cy="4428445"/>
          </a:xfrm>
        </p:spPr>
        <p:txBody>
          <a:bodyPr>
            <a:normAutofit/>
          </a:bodyPr>
          <a:lstStyle/>
          <a:p>
            <a:r>
              <a:rPr lang="en-US" sz="2200" dirty="0" smtClean="0"/>
              <a:t>Defining Features of a Tudor Home:</a:t>
            </a:r>
            <a:endParaRPr lang="en-US" sz="2200" dirty="0" smtClean="0"/>
          </a:p>
          <a:p>
            <a:pPr lvl="1"/>
            <a:r>
              <a:rPr lang="en-US" sz="1800" dirty="0" smtClean="0"/>
              <a:t>Steeply </a:t>
            </a:r>
            <a:r>
              <a:rPr lang="en-US" sz="1800" dirty="0"/>
              <a:t>pitched gable </a:t>
            </a:r>
            <a:r>
              <a:rPr lang="en-US" sz="1800" dirty="0" smtClean="0"/>
              <a:t>roofs. </a:t>
            </a:r>
            <a:endParaRPr lang="en-US" sz="1800" dirty="0" smtClean="0"/>
          </a:p>
          <a:p>
            <a:pPr lvl="1"/>
            <a:r>
              <a:rPr lang="en-US" sz="1800" dirty="0" smtClean="0"/>
              <a:t>Elaborate </a:t>
            </a:r>
            <a:r>
              <a:rPr lang="en-US" sz="1800" dirty="0"/>
              <a:t>masonry </a:t>
            </a:r>
            <a:r>
              <a:rPr lang="en-US" sz="1800" dirty="0" smtClean="0"/>
              <a:t>chimneys.</a:t>
            </a:r>
            <a:endParaRPr lang="en-US" sz="1800" dirty="0" smtClean="0"/>
          </a:p>
          <a:p>
            <a:pPr lvl="1"/>
            <a:r>
              <a:rPr lang="en-US" sz="1800" dirty="0" smtClean="0"/>
              <a:t>Embellished doorways.</a:t>
            </a:r>
            <a:endParaRPr lang="en-US" sz="1800" dirty="0" smtClean="0"/>
          </a:p>
          <a:p>
            <a:pPr lvl="1"/>
            <a:r>
              <a:rPr lang="en-US" sz="1800" dirty="0" smtClean="0"/>
              <a:t>Groupings </a:t>
            </a:r>
            <a:r>
              <a:rPr lang="en-US" sz="1800" dirty="0"/>
              <a:t>of </a:t>
            </a:r>
            <a:r>
              <a:rPr lang="en-US" sz="1800" dirty="0" smtClean="0"/>
              <a:t>windows.</a:t>
            </a:r>
            <a:endParaRPr lang="en-US" sz="1800" dirty="0" smtClean="0"/>
          </a:p>
          <a:p>
            <a:pPr lvl="1"/>
            <a:r>
              <a:rPr lang="en-US" sz="1800" dirty="0" smtClean="0"/>
              <a:t>Decorative </a:t>
            </a:r>
            <a:r>
              <a:rPr lang="en-US" sz="1800" dirty="0"/>
              <a:t>half-timbering (this last an exposed wood framework with the spaces between the timbers filled with masonry or stucco).</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774767"/>
            <a:ext cx="4277339" cy="3429000"/>
          </a:xfrm>
          <a:prstGeom prst="rect">
            <a:avLst/>
          </a:prstGeom>
        </p:spPr>
      </p:pic>
    </p:spTree>
    <p:extLst>
      <p:ext uri="{BB962C8B-B14F-4D97-AF65-F5344CB8AC3E}">
        <p14:creationId xmlns:p14="http://schemas.microsoft.com/office/powerpoint/2010/main" val="1272332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Colonial Architecture</a:t>
            </a:r>
            <a:endParaRPr lang="en-US" dirty="0"/>
          </a:p>
        </p:txBody>
      </p:sp>
      <p:sp>
        <p:nvSpPr>
          <p:cNvPr id="3" name="Content Placeholder 2"/>
          <p:cNvSpPr>
            <a:spLocks noGrp="1"/>
          </p:cNvSpPr>
          <p:nvPr>
            <p:ph idx="1"/>
          </p:nvPr>
        </p:nvSpPr>
        <p:spPr>
          <a:xfrm>
            <a:off x="448965" y="1749244"/>
            <a:ext cx="4428445" cy="4733855"/>
          </a:xfrm>
        </p:spPr>
        <p:txBody>
          <a:bodyPr>
            <a:normAutofit/>
          </a:bodyPr>
          <a:lstStyle/>
          <a:p>
            <a:r>
              <a:rPr lang="en-US" sz="2200" dirty="0" smtClean="0"/>
              <a:t>Defining Features of a Colonial Home:</a:t>
            </a:r>
            <a:endParaRPr lang="en-US" sz="2200" dirty="0"/>
          </a:p>
          <a:p>
            <a:pPr lvl="1"/>
            <a:r>
              <a:rPr lang="en-US" sz="1800" dirty="0"/>
              <a:t>Symmetrical front and rectangular </a:t>
            </a:r>
            <a:r>
              <a:rPr lang="en-US" sz="1800" dirty="0" smtClean="0"/>
              <a:t>shape.</a:t>
            </a:r>
            <a:endParaRPr lang="en-US" sz="1800" dirty="0"/>
          </a:p>
          <a:p>
            <a:pPr lvl="1"/>
            <a:r>
              <a:rPr lang="en-US" sz="1800" dirty="0"/>
              <a:t>Two </a:t>
            </a:r>
            <a:r>
              <a:rPr lang="en-US" sz="1800" dirty="0" smtClean="0"/>
              <a:t>stories.</a:t>
            </a:r>
            <a:endParaRPr lang="en-US" sz="1800" dirty="0"/>
          </a:p>
          <a:p>
            <a:pPr lvl="1"/>
            <a:r>
              <a:rPr lang="en-US" sz="1800" dirty="0" smtClean="0"/>
              <a:t>Side </a:t>
            </a:r>
            <a:r>
              <a:rPr lang="en-US" sz="1800" dirty="0"/>
              <a:t>gabled, steep roof with narrow </a:t>
            </a:r>
            <a:r>
              <a:rPr lang="en-US" sz="1800" dirty="0" smtClean="0"/>
              <a:t>eaves.</a:t>
            </a:r>
            <a:endParaRPr lang="en-US" sz="1800" dirty="0"/>
          </a:p>
          <a:p>
            <a:pPr lvl="1"/>
            <a:r>
              <a:rPr lang="en-US" sz="1800" dirty="0"/>
              <a:t>Little exterior </a:t>
            </a:r>
            <a:r>
              <a:rPr lang="en-US" sz="1800" dirty="0" smtClean="0"/>
              <a:t>ornamentation.</a:t>
            </a:r>
            <a:endParaRPr lang="en-US" sz="1800" dirty="0"/>
          </a:p>
          <a:p>
            <a:pPr lvl="1"/>
            <a:r>
              <a:rPr lang="en-US" sz="1800" dirty="0"/>
              <a:t>Casement </a:t>
            </a:r>
            <a:r>
              <a:rPr lang="en-US" sz="1800" dirty="0" smtClean="0"/>
              <a:t>windows.</a:t>
            </a:r>
            <a:endParaRPr lang="en-US" sz="1800" dirty="0"/>
          </a:p>
          <a:p>
            <a:pPr lvl="1"/>
            <a:r>
              <a:rPr lang="en-US" sz="1800" dirty="0"/>
              <a:t>Massive central </a:t>
            </a:r>
            <a:r>
              <a:rPr lang="en-US" sz="1800" dirty="0" smtClean="0"/>
              <a:t>chimney.</a:t>
            </a:r>
            <a:endParaRPr lang="en-US" sz="1800" dirty="0"/>
          </a:p>
          <a:p>
            <a:pPr lvl="1"/>
            <a:r>
              <a:rPr lang="en-US" sz="1800" dirty="0"/>
              <a:t>Made of wood and covered with clapboard or </a:t>
            </a:r>
            <a:r>
              <a:rPr lang="en-US" sz="1800" dirty="0" smtClean="0"/>
              <a:t>shingles.</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901950"/>
            <a:ext cx="4075625" cy="2717083"/>
          </a:xfrm>
          <a:prstGeom prst="rect">
            <a:avLst/>
          </a:prstGeom>
        </p:spPr>
      </p:pic>
    </p:spTree>
    <p:extLst>
      <p:ext uri="{BB962C8B-B14F-4D97-AF65-F5344CB8AC3E}">
        <p14:creationId xmlns:p14="http://schemas.microsoft.com/office/powerpoint/2010/main" val="2401283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Craftsman Architecture</a:t>
            </a:r>
            <a:endParaRPr lang="en-US" dirty="0"/>
          </a:p>
        </p:txBody>
      </p:sp>
      <p:sp>
        <p:nvSpPr>
          <p:cNvPr id="3" name="Content Placeholder 2"/>
          <p:cNvSpPr>
            <a:spLocks noGrp="1"/>
          </p:cNvSpPr>
          <p:nvPr>
            <p:ph idx="1"/>
          </p:nvPr>
        </p:nvSpPr>
        <p:spPr>
          <a:xfrm>
            <a:off x="448965" y="1749244"/>
            <a:ext cx="4581150" cy="4428445"/>
          </a:xfrm>
        </p:spPr>
        <p:txBody>
          <a:bodyPr>
            <a:normAutofit/>
          </a:bodyPr>
          <a:lstStyle/>
          <a:p>
            <a:r>
              <a:rPr lang="en-US" sz="2200" dirty="0" smtClean="0"/>
              <a:t>Defining Features of a Craftsman Home:</a:t>
            </a:r>
            <a:endParaRPr lang="en-US" sz="2200" dirty="0"/>
          </a:p>
          <a:p>
            <a:pPr lvl="1"/>
            <a:r>
              <a:rPr lang="en-US" sz="1800" dirty="0"/>
              <a:t>Low-pitched rooflines, usually done in a hip or gable (triangular) </a:t>
            </a:r>
            <a:r>
              <a:rPr lang="en-US" sz="1800" dirty="0" smtClean="0"/>
              <a:t>style.</a:t>
            </a:r>
            <a:endParaRPr lang="en-US" sz="1800" dirty="0"/>
          </a:p>
          <a:p>
            <a:pPr lvl="1"/>
            <a:r>
              <a:rPr lang="en-US" sz="1800" dirty="0"/>
              <a:t>Wide, overhanging </a:t>
            </a:r>
            <a:r>
              <a:rPr lang="en-US" sz="1800" dirty="0" smtClean="0"/>
              <a:t>eaves.</a:t>
            </a:r>
            <a:endParaRPr lang="en-US" sz="1800" dirty="0"/>
          </a:p>
          <a:p>
            <a:pPr lvl="1"/>
            <a:r>
              <a:rPr lang="en-US" sz="1800" dirty="0"/>
              <a:t>Exposed rafters under the </a:t>
            </a:r>
            <a:r>
              <a:rPr lang="en-US" sz="1800" dirty="0" smtClean="0"/>
              <a:t>eaves.</a:t>
            </a:r>
            <a:endParaRPr lang="en-US" sz="1800" dirty="0"/>
          </a:p>
          <a:p>
            <a:pPr lvl="1"/>
            <a:r>
              <a:rPr lang="en-US" sz="1800" dirty="0"/>
              <a:t>A covered front </a:t>
            </a:r>
            <a:r>
              <a:rPr lang="en-US" sz="1800" dirty="0" smtClean="0"/>
              <a:t>porch.</a:t>
            </a:r>
            <a:endParaRPr lang="en-US" sz="1800" dirty="0"/>
          </a:p>
          <a:p>
            <a:pPr lvl="1"/>
            <a:r>
              <a:rPr lang="en-US" sz="1800" dirty="0"/>
              <a:t>Pillars lining the </a:t>
            </a:r>
            <a:r>
              <a:rPr lang="en-US" sz="1800" dirty="0" smtClean="0"/>
              <a:t>entry.</a:t>
            </a:r>
            <a:endParaRPr lang="en-US" sz="1800" dirty="0"/>
          </a:p>
          <a:p>
            <a:pPr lvl="1"/>
            <a:r>
              <a:rPr lang="en-US" sz="1800" dirty="0"/>
              <a:t>Double hanging windows, which have separate panes of glass on the top and </a:t>
            </a:r>
            <a:r>
              <a:rPr lang="en-US" sz="1800" dirty="0" smtClean="0"/>
              <a:t>bottom.</a:t>
            </a:r>
            <a:endParaRPr lang="en-US" sz="1800" dirty="0"/>
          </a:p>
          <a:p>
            <a:pPr lvl="1"/>
            <a:r>
              <a:rPr lang="en-US" sz="1800" dirty="0"/>
              <a:t>Single, protruding </a:t>
            </a:r>
            <a:r>
              <a:rPr lang="en-US" sz="1800" dirty="0" smtClean="0"/>
              <a:t>dormers.</a:t>
            </a:r>
            <a:endParaRPr lang="en-US" sz="1800" dirty="0"/>
          </a:p>
          <a:p>
            <a:pPr lvl="1"/>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0115" y="1901950"/>
            <a:ext cx="3808475" cy="2461085"/>
          </a:xfrm>
          <a:prstGeom prst="rect">
            <a:avLst/>
          </a:prstGeom>
        </p:spPr>
      </p:pic>
    </p:spTree>
    <p:extLst>
      <p:ext uri="{BB962C8B-B14F-4D97-AF65-F5344CB8AC3E}">
        <p14:creationId xmlns:p14="http://schemas.microsoft.com/office/powerpoint/2010/main" val="2012337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Cape Cod Architecture</a:t>
            </a:r>
            <a:endParaRPr lang="en-US" dirty="0"/>
          </a:p>
        </p:txBody>
      </p:sp>
      <p:sp>
        <p:nvSpPr>
          <p:cNvPr id="3" name="Content Placeholder 2"/>
          <p:cNvSpPr>
            <a:spLocks noGrp="1"/>
          </p:cNvSpPr>
          <p:nvPr>
            <p:ph idx="1"/>
          </p:nvPr>
        </p:nvSpPr>
        <p:spPr>
          <a:xfrm>
            <a:off x="448965" y="1749244"/>
            <a:ext cx="4275740" cy="4428445"/>
          </a:xfrm>
        </p:spPr>
        <p:txBody>
          <a:bodyPr>
            <a:normAutofit/>
          </a:bodyPr>
          <a:lstStyle/>
          <a:p>
            <a:r>
              <a:rPr lang="en-US" sz="2200" dirty="0"/>
              <a:t>Defining </a:t>
            </a:r>
            <a:r>
              <a:rPr lang="en-US" sz="2200" dirty="0" smtClean="0"/>
              <a:t>Features </a:t>
            </a:r>
            <a:r>
              <a:rPr lang="en-US" sz="2200" dirty="0"/>
              <a:t>of a Cape </a:t>
            </a:r>
            <a:r>
              <a:rPr lang="en-US" sz="2200" dirty="0" smtClean="0"/>
              <a:t>Cod Home:</a:t>
            </a:r>
            <a:endParaRPr lang="en-US" sz="2200" dirty="0"/>
          </a:p>
          <a:p>
            <a:pPr lvl="1"/>
            <a:r>
              <a:rPr lang="en-US" sz="1800" dirty="0"/>
              <a:t>Symmetrical appearance with a centered front entry.</a:t>
            </a:r>
          </a:p>
          <a:p>
            <a:pPr lvl="1"/>
            <a:r>
              <a:rPr lang="en-US" sz="1800" dirty="0"/>
              <a:t>Steep roofs with side gables and an overhang.</a:t>
            </a:r>
          </a:p>
          <a:p>
            <a:pPr lvl="1"/>
            <a:r>
              <a:rPr lang="en-US" sz="1800" dirty="0"/>
              <a:t>Shingle siding.</a:t>
            </a:r>
          </a:p>
          <a:p>
            <a:pPr lvl="1"/>
            <a:r>
              <a:rPr lang="en-US" sz="1800" dirty="0"/>
              <a:t>Gabled dormers.</a:t>
            </a:r>
          </a:p>
          <a:p>
            <a:pPr lvl="1"/>
            <a:r>
              <a:rPr lang="en-US" sz="1800" dirty="0"/>
              <a:t>Double-hung windows with shutters.</a:t>
            </a:r>
          </a:p>
          <a:p>
            <a:pPr lvl="1"/>
            <a:r>
              <a:rPr lang="en-US" sz="1800" dirty="0"/>
              <a:t>Centralized chimneys.</a:t>
            </a:r>
          </a:p>
          <a:p>
            <a:pPr lvl="1"/>
            <a:r>
              <a:rPr lang="en-US" sz="1800" dirty="0"/>
              <a:t>Simple exterior ornamentation.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705" y="1749245"/>
            <a:ext cx="4156274" cy="2773014"/>
          </a:xfrm>
          <a:prstGeom prst="rect">
            <a:avLst/>
          </a:prstGeom>
        </p:spPr>
      </p:pic>
    </p:spTree>
    <p:extLst>
      <p:ext uri="{BB962C8B-B14F-4D97-AF65-F5344CB8AC3E}">
        <p14:creationId xmlns:p14="http://schemas.microsoft.com/office/powerpoint/2010/main" val="4289993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1</a:t>
            </a:r>
            <a:endParaRPr lang="en-US" dirty="0"/>
          </a:p>
        </p:txBody>
      </p:sp>
      <p:sp>
        <p:nvSpPr>
          <p:cNvPr id="3" name="Content Placeholder 2"/>
          <p:cNvSpPr>
            <a:spLocks noGrp="1"/>
          </p:cNvSpPr>
          <p:nvPr>
            <p:ph idx="1"/>
          </p:nvPr>
        </p:nvSpPr>
        <p:spPr/>
        <p:txBody>
          <a:bodyPr>
            <a:normAutofit/>
          </a:bodyPr>
          <a:lstStyle/>
          <a:p>
            <a:pPr marL="0" lvl="1" indent="0">
              <a:buNone/>
            </a:pPr>
            <a:r>
              <a:rPr lang="en-US" sz="2400" dirty="0"/>
              <a:t>Do </a:t>
            </a:r>
            <a:r>
              <a:rPr lang="en-US" sz="2400" dirty="0" smtClean="0"/>
              <a:t>the </a:t>
            </a:r>
            <a:r>
              <a:rPr lang="en-US" sz="2400" dirty="0"/>
              <a:t>following</a:t>
            </a:r>
            <a:r>
              <a:rPr lang="en-US" dirty="0"/>
              <a:t>:</a:t>
            </a:r>
          </a:p>
          <a:p>
            <a:pPr marL="914400" lvl="2" indent="-514350">
              <a:buFont typeface="+mj-lt"/>
              <a:buAutoNum type="alphaLcPeriod" startAt="2"/>
            </a:pPr>
            <a:r>
              <a:rPr lang="en-US" dirty="0" smtClean="0"/>
              <a:t>Select </a:t>
            </a:r>
            <a:r>
              <a:rPr lang="en-US" dirty="0"/>
              <a:t>an architectural achievement that has had a major impact on society. Using resources such as the Internet (with your parent's permission), books, and magazines, find out how this achievement has influenced the world today. Tell your counselor what you learned.</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7680"/>
            <a:ext cx="914400" cy="933450"/>
          </a:xfrm>
          <a:prstGeom prst="rect">
            <a:avLst/>
          </a:prstGeom>
        </p:spPr>
      </p:pic>
    </p:spTree>
    <p:extLst>
      <p:ext uri="{BB962C8B-B14F-4D97-AF65-F5344CB8AC3E}">
        <p14:creationId xmlns:p14="http://schemas.microsoft.com/office/powerpoint/2010/main" val="3942644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Achievements</a:t>
            </a:r>
            <a:endParaRPr lang="en-US" dirty="0"/>
          </a:p>
        </p:txBody>
      </p:sp>
      <p:sp>
        <p:nvSpPr>
          <p:cNvPr id="3" name="Content Placeholder 2"/>
          <p:cNvSpPr>
            <a:spLocks noGrp="1"/>
          </p:cNvSpPr>
          <p:nvPr>
            <p:ph idx="1"/>
          </p:nvPr>
        </p:nvSpPr>
        <p:spPr>
          <a:xfrm>
            <a:off x="448965" y="1749245"/>
            <a:ext cx="4275740" cy="4886560"/>
          </a:xfrm>
        </p:spPr>
        <p:txBody>
          <a:bodyPr>
            <a:normAutofit/>
          </a:bodyPr>
          <a:lstStyle/>
          <a:p>
            <a:r>
              <a:rPr lang="en-US" sz="2000" dirty="0"/>
              <a:t>Rounded arches were invented by the Mesopotamians 4,000 years ago, but were popularized by ancient Romans, who relied heavily on the arch in a lot of their monumental architecture. </a:t>
            </a:r>
            <a:endParaRPr lang="en-US" sz="2000" dirty="0" smtClean="0"/>
          </a:p>
          <a:p>
            <a:r>
              <a:rPr lang="en-US" sz="2000" dirty="0" smtClean="0"/>
              <a:t>The </a:t>
            </a:r>
            <a:r>
              <a:rPr lang="en-US" sz="2000" dirty="0"/>
              <a:t>best-known examples are </a:t>
            </a:r>
            <a:r>
              <a:rPr lang="en-US" sz="2000" dirty="0" smtClean="0"/>
              <a:t>aqueducts. </a:t>
            </a:r>
          </a:p>
          <a:p>
            <a:r>
              <a:rPr lang="en-US" sz="2000" dirty="0" smtClean="0"/>
              <a:t>The </a:t>
            </a:r>
            <a:r>
              <a:rPr lang="en-US" sz="2000" dirty="0"/>
              <a:t>load-bearing arch has been widely used and transformed into many different shapes throughout the past 2,000 years. </a:t>
            </a:r>
          </a:p>
          <a:p>
            <a:endParaRPr lang="en-US" dirty="0"/>
          </a:p>
        </p:txBody>
      </p:sp>
      <p:pic>
        <p:nvPicPr>
          <p:cNvPr id="5" name="Picture 4"/>
          <p:cNvPicPr>
            <a:picLocks noChangeAspect="1"/>
          </p:cNvPicPr>
          <p:nvPr/>
        </p:nvPicPr>
        <p:blipFill>
          <a:blip r:embed="rId2"/>
          <a:stretch>
            <a:fillRect/>
          </a:stretch>
        </p:blipFill>
        <p:spPr>
          <a:xfrm>
            <a:off x="4877410" y="1749245"/>
            <a:ext cx="3959602" cy="2970727"/>
          </a:xfrm>
          <a:prstGeom prst="rect">
            <a:avLst/>
          </a:prstGeom>
        </p:spPr>
      </p:pic>
    </p:spTree>
    <p:extLst>
      <p:ext uri="{BB962C8B-B14F-4D97-AF65-F5344CB8AC3E}">
        <p14:creationId xmlns:p14="http://schemas.microsoft.com/office/powerpoint/2010/main" val="186362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Achievements</a:t>
            </a:r>
            <a:endParaRPr lang="en-US" dirty="0"/>
          </a:p>
        </p:txBody>
      </p:sp>
      <p:sp>
        <p:nvSpPr>
          <p:cNvPr id="3" name="Content Placeholder 2"/>
          <p:cNvSpPr>
            <a:spLocks noGrp="1"/>
          </p:cNvSpPr>
          <p:nvPr>
            <p:ph idx="1"/>
          </p:nvPr>
        </p:nvSpPr>
        <p:spPr/>
        <p:txBody>
          <a:bodyPr>
            <a:normAutofit/>
          </a:bodyPr>
          <a:lstStyle/>
          <a:p>
            <a:r>
              <a:rPr lang="en-US" sz="2000" dirty="0"/>
              <a:t>The Assyrian Jerwan Aqueduct, built between 703 and 688 BC. It used fully waterproof concrete, an incredible innovation that allowed people to build massive structures in water.</a:t>
            </a:r>
          </a:p>
          <a:p>
            <a:endParaRPr lang="en-US" dirty="0"/>
          </a:p>
        </p:txBody>
      </p:sp>
      <p:pic>
        <p:nvPicPr>
          <p:cNvPr id="4" name="Picture 3"/>
          <p:cNvPicPr>
            <a:picLocks noChangeAspect="1"/>
          </p:cNvPicPr>
          <p:nvPr/>
        </p:nvPicPr>
        <p:blipFill>
          <a:blip r:embed="rId2"/>
          <a:stretch>
            <a:fillRect/>
          </a:stretch>
        </p:blipFill>
        <p:spPr>
          <a:xfrm>
            <a:off x="4177491" y="2912968"/>
            <a:ext cx="4226727" cy="3064816"/>
          </a:xfrm>
          <a:prstGeom prst="rect">
            <a:avLst/>
          </a:prstGeom>
        </p:spPr>
      </p:pic>
      <p:pic>
        <p:nvPicPr>
          <p:cNvPr id="6" name="Picture 5"/>
          <p:cNvPicPr>
            <a:picLocks noChangeAspect="1"/>
          </p:cNvPicPr>
          <p:nvPr/>
        </p:nvPicPr>
        <p:blipFill>
          <a:blip r:embed="rId3"/>
          <a:stretch>
            <a:fillRect/>
          </a:stretch>
        </p:blipFill>
        <p:spPr>
          <a:xfrm>
            <a:off x="754375" y="2891683"/>
            <a:ext cx="3071813" cy="3086101"/>
          </a:xfrm>
          <a:prstGeom prst="rect">
            <a:avLst/>
          </a:prstGeom>
        </p:spPr>
      </p:pic>
    </p:spTree>
    <p:extLst>
      <p:ext uri="{BB962C8B-B14F-4D97-AF65-F5344CB8AC3E}">
        <p14:creationId xmlns:p14="http://schemas.microsoft.com/office/powerpoint/2010/main" val="2047191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Achievements</a:t>
            </a:r>
            <a:endParaRPr lang="en-US" dirty="0"/>
          </a:p>
        </p:txBody>
      </p:sp>
      <p:sp>
        <p:nvSpPr>
          <p:cNvPr id="3" name="Content Placeholder 2"/>
          <p:cNvSpPr>
            <a:spLocks noGrp="1"/>
          </p:cNvSpPr>
          <p:nvPr>
            <p:ph idx="1"/>
          </p:nvPr>
        </p:nvSpPr>
        <p:spPr>
          <a:xfrm>
            <a:off x="448965" y="1749245"/>
            <a:ext cx="4886560" cy="4275740"/>
          </a:xfrm>
        </p:spPr>
        <p:txBody>
          <a:bodyPr>
            <a:normAutofit/>
          </a:bodyPr>
          <a:lstStyle/>
          <a:p>
            <a:r>
              <a:rPr lang="en-US" sz="2000" dirty="0"/>
              <a:t>Glass </a:t>
            </a:r>
            <a:r>
              <a:rPr lang="en-US" sz="2000" dirty="0" smtClean="0"/>
              <a:t>windows were </a:t>
            </a:r>
            <a:r>
              <a:rPr lang="en-US" sz="2000" dirty="0"/>
              <a:t>first used by the Ancient Romans in Alexandria around 100 AD. </a:t>
            </a:r>
          </a:p>
          <a:p>
            <a:endParaRPr lang="en-US" sz="2000" dirty="0"/>
          </a:p>
        </p:txBody>
      </p:sp>
      <p:pic>
        <p:nvPicPr>
          <p:cNvPr id="4" name="Picture 3"/>
          <p:cNvPicPr>
            <a:picLocks noChangeAspect="1"/>
          </p:cNvPicPr>
          <p:nvPr/>
        </p:nvPicPr>
        <p:blipFill>
          <a:blip r:embed="rId2"/>
          <a:stretch>
            <a:fillRect/>
          </a:stretch>
        </p:blipFill>
        <p:spPr>
          <a:xfrm>
            <a:off x="5433282" y="1749245"/>
            <a:ext cx="3239263" cy="3887115"/>
          </a:xfrm>
          <a:prstGeom prst="rect">
            <a:avLst/>
          </a:prstGeom>
        </p:spPr>
      </p:pic>
    </p:spTree>
    <p:extLst>
      <p:ext uri="{BB962C8B-B14F-4D97-AF65-F5344CB8AC3E}">
        <p14:creationId xmlns:p14="http://schemas.microsoft.com/office/powerpoint/2010/main" val="3564484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Architecture Merit Badge Requirements</a:t>
            </a:r>
          </a:p>
        </p:txBody>
      </p:sp>
      <p:sp>
        <p:nvSpPr>
          <p:cNvPr id="5" name="Content Placeholder 4"/>
          <p:cNvSpPr>
            <a:spLocks noGrp="1"/>
          </p:cNvSpPr>
          <p:nvPr>
            <p:ph idx="1"/>
          </p:nvPr>
        </p:nvSpPr>
        <p:spPr>
          <a:xfrm>
            <a:off x="1670605" y="1291130"/>
            <a:ext cx="7016195" cy="5191970"/>
          </a:xfrm>
        </p:spPr>
        <p:txBody>
          <a:bodyPr>
            <a:normAutofit lnSpcReduction="10000"/>
          </a:bodyPr>
          <a:lstStyle/>
          <a:p>
            <a:pPr marL="514350" indent="-514350">
              <a:buFont typeface="+mj-lt"/>
              <a:buAutoNum type="arabicPeriod" startAt="2"/>
            </a:pPr>
            <a:r>
              <a:rPr lang="en-US" dirty="0" smtClean="0"/>
              <a:t>In </a:t>
            </a:r>
            <a:r>
              <a:rPr lang="en-US" dirty="0"/>
              <a:t>the Outdoor Code, a Scout pledges to "be conservation-minded." Discuss the following with your counselor: </a:t>
            </a:r>
          </a:p>
          <a:p>
            <a:pPr marL="914400" lvl="2" indent="-514350">
              <a:buFont typeface="+mj-lt"/>
              <a:buAutoNum type="alphaLcPeriod"/>
            </a:pPr>
            <a:r>
              <a:rPr lang="en-US" dirty="0"/>
              <a:t>The term </a:t>
            </a:r>
            <a:r>
              <a:rPr lang="en-US" i="1" dirty="0"/>
              <a:t>sustainable architecture</a:t>
            </a:r>
            <a:r>
              <a:rPr lang="en-US" dirty="0"/>
              <a:t>. Identify three features typical of green buildings.</a:t>
            </a:r>
          </a:p>
          <a:p>
            <a:pPr marL="914400" lvl="2" indent="-514350">
              <a:buFont typeface="+mj-lt"/>
              <a:buAutoNum type="alphaLcPeriod"/>
            </a:pPr>
            <a:r>
              <a:rPr lang="en-US" dirty="0"/>
              <a:t>The difference between renewable building materials and recycled building materials, and how each can be used in construction.</a:t>
            </a:r>
          </a:p>
          <a:p>
            <a:pPr marL="914400" lvl="2" indent="-514350">
              <a:buFont typeface="+mj-lt"/>
              <a:buAutoNum type="alphaLcPeriod"/>
            </a:pPr>
            <a:r>
              <a:rPr lang="en-US" dirty="0"/>
              <a:t>The relationship of architecture with its surrounding environment and the community.</a:t>
            </a:r>
          </a:p>
          <a:p>
            <a:pPr marL="914400" lvl="2" indent="-514350">
              <a:buFont typeface="+mj-lt"/>
              <a:buAutoNum type="alphaLcPeriod"/>
            </a:pPr>
            <a:r>
              <a:rPr lang="en-US" dirty="0"/>
              <a:t>How entire buildings can be reused rather than torn down when they no longer serve their original purpose</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205779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Achievements</a:t>
            </a:r>
            <a:endParaRPr lang="en-US" dirty="0"/>
          </a:p>
        </p:txBody>
      </p:sp>
      <p:sp>
        <p:nvSpPr>
          <p:cNvPr id="3" name="Content Placeholder 2"/>
          <p:cNvSpPr>
            <a:spLocks noGrp="1"/>
          </p:cNvSpPr>
          <p:nvPr>
            <p:ph idx="1"/>
          </p:nvPr>
        </p:nvSpPr>
        <p:spPr>
          <a:xfrm>
            <a:off x="448965" y="1749245"/>
            <a:ext cx="8229600" cy="1221640"/>
          </a:xfrm>
        </p:spPr>
        <p:txBody>
          <a:bodyPr/>
          <a:lstStyle/>
          <a:p>
            <a:r>
              <a:rPr lang="en-US" sz="2000" dirty="0"/>
              <a:t>The first wire-cable suspension bridge, the 407 </a:t>
            </a:r>
            <a:r>
              <a:rPr lang="en-US" sz="2000" dirty="0" smtClean="0"/>
              <a:t>ft. </a:t>
            </a:r>
            <a:r>
              <a:rPr lang="en-US" sz="2000" dirty="0"/>
              <a:t>(124 m) long Spider Bridge at Falls of Schuylkill in Philadelphia, Pennsylvania, constructed by Erskine Hazard &amp; Josiah White, opened in 1816.</a:t>
            </a:r>
          </a:p>
          <a:p>
            <a:endParaRPr lang="en-US" dirty="0"/>
          </a:p>
        </p:txBody>
      </p:sp>
      <p:pic>
        <p:nvPicPr>
          <p:cNvPr id="4" name="Picture 3"/>
          <p:cNvPicPr>
            <a:picLocks noChangeAspect="1"/>
          </p:cNvPicPr>
          <p:nvPr/>
        </p:nvPicPr>
        <p:blipFill>
          <a:blip r:embed="rId2"/>
          <a:stretch>
            <a:fillRect/>
          </a:stretch>
        </p:blipFill>
        <p:spPr>
          <a:xfrm>
            <a:off x="1823310" y="2970885"/>
            <a:ext cx="5621472" cy="3233952"/>
          </a:xfrm>
          <a:prstGeom prst="rect">
            <a:avLst/>
          </a:prstGeom>
        </p:spPr>
      </p:pic>
    </p:spTree>
    <p:extLst>
      <p:ext uri="{BB962C8B-B14F-4D97-AF65-F5344CB8AC3E}">
        <p14:creationId xmlns:p14="http://schemas.microsoft.com/office/powerpoint/2010/main" val="3620876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Achievements</a:t>
            </a:r>
            <a:endParaRPr lang="en-US" dirty="0"/>
          </a:p>
        </p:txBody>
      </p:sp>
      <p:sp>
        <p:nvSpPr>
          <p:cNvPr id="3" name="Content Placeholder 2"/>
          <p:cNvSpPr>
            <a:spLocks noGrp="1"/>
          </p:cNvSpPr>
          <p:nvPr>
            <p:ph idx="1"/>
          </p:nvPr>
        </p:nvSpPr>
        <p:spPr>
          <a:xfrm>
            <a:off x="448965" y="1749244"/>
            <a:ext cx="4123035" cy="4123035"/>
          </a:xfrm>
        </p:spPr>
        <p:txBody>
          <a:bodyPr/>
          <a:lstStyle/>
          <a:p>
            <a:r>
              <a:rPr lang="en-US" sz="2000" dirty="0" smtClean="0"/>
              <a:t>In 1853, the </a:t>
            </a:r>
            <a:r>
              <a:rPr lang="en-US" sz="2000" dirty="0"/>
              <a:t>first iron-reinforced concrete structure, a four-story house in the northern suburbs of Paris, France, designed by Theodore Lachez, </a:t>
            </a:r>
            <a:r>
              <a:rPr lang="en-US" sz="2000" dirty="0" smtClean="0"/>
              <a:t>was built </a:t>
            </a:r>
            <a:r>
              <a:rPr lang="en-US" sz="2000" dirty="0"/>
              <a:t>by François </a:t>
            </a:r>
            <a:r>
              <a:rPr lang="en-US" sz="2000" dirty="0" smtClean="0"/>
              <a:t>Coignet.</a:t>
            </a:r>
            <a:endParaRPr lang="en-US" sz="2000" dirty="0"/>
          </a:p>
          <a:p>
            <a:endParaRPr lang="en-US" dirty="0"/>
          </a:p>
        </p:txBody>
      </p:sp>
      <p:pic>
        <p:nvPicPr>
          <p:cNvPr id="4" name="Picture 3"/>
          <p:cNvPicPr>
            <a:picLocks noChangeAspect="1"/>
          </p:cNvPicPr>
          <p:nvPr/>
        </p:nvPicPr>
        <p:blipFill>
          <a:blip r:embed="rId2"/>
          <a:stretch>
            <a:fillRect/>
          </a:stretch>
        </p:blipFill>
        <p:spPr>
          <a:xfrm>
            <a:off x="4717385" y="1771733"/>
            <a:ext cx="3961180" cy="3279068"/>
          </a:xfrm>
          <a:prstGeom prst="rect">
            <a:avLst/>
          </a:prstGeom>
        </p:spPr>
      </p:pic>
    </p:spTree>
    <p:extLst>
      <p:ext uri="{BB962C8B-B14F-4D97-AF65-F5344CB8AC3E}">
        <p14:creationId xmlns:p14="http://schemas.microsoft.com/office/powerpoint/2010/main" val="2490442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Achievements</a:t>
            </a:r>
            <a:endParaRPr lang="en-US" dirty="0"/>
          </a:p>
        </p:txBody>
      </p:sp>
      <p:sp>
        <p:nvSpPr>
          <p:cNvPr id="3" name="Content Placeholder 2"/>
          <p:cNvSpPr>
            <a:spLocks noGrp="1"/>
          </p:cNvSpPr>
          <p:nvPr>
            <p:ph idx="1"/>
          </p:nvPr>
        </p:nvSpPr>
        <p:spPr>
          <a:xfrm>
            <a:off x="448965" y="1749244"/>
            <a:ext cx="4275740" cy="4123035"/>
          </a:xfrm>
        </p:spPr>
        <p:txBody>
          <a:bodyPr>
            <a:normAutofit/>
          </a:bodyPr>
          <a:lstStyle/>
          <a:p>
            <a:r>
              <a:rPr lang="en-US" sz="2000" dirty="0"/>
              <a:t>The world's first iron-framed, glass curtain-walled building, the Oriel Chambers in Liverpool, England, designed by Peter Ellis in </a:t>
            </a:r>
            <a:r>
              <a:rPr lang="en-US" sz="2000" dirty="0" smtClean="0"/>
              <a:t>1864.</a:t>
            </a:r>
            <a:endParaRPr lang="en-US" sz="2000" dirty="0"/>
          </a:p>
          <a:p>
            <a:endParaRPr lang="en-US" sz="2000" dirty="0"/>
          </a:p>
        </p:txBody>
      </p:sp>
      <p:pic>
        <p:nvPicPr>
          <p:cNvPr id="4" name="Picture 3"/>
          <p:cNvPicPr>
            <a:picLocks noChangeAspect="1"/>
          </p:cNvPicPr>
          <p:nvPr/>
        </p:nvPicPr>
        <p:blipFill>
          <a:blip r:embed="rId2"/>
          <a:stretch>
            <a:fillRect/>
          </a:stretch>
        </p:blipFill>
        <p:spPr>
          <a:xfrm>
            <a:off x="4822997" y="1815219"/>
            <a:ext cx="3867078" cy="3887115"/>
          </a:xfrm>
          <a:prstGeom prst="rect">
            <a:avLst/>
          </a:prstGeom>
        </p:spPr>
      </p:pic>
    </p:spTree>
    <p:extLst>
      <p:ext uri="{BB962C8B-B14F-4D97-AF65-F5344CB8AC3E}">
        <p14:creationId xmlns:p14="http://schemas.microsoft.com/office/powerpoint/2010/main" val="3472915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Achievements</a:t>
            </a:r>
            <a:endParaRPr lang="en-US" dirty="0"/>
          </a:p>
        </p:txBody>
      </p:sp>
      <p:sp>
        <p:nvSpPr>
          <p:cNvPr id="3" name="Content Placeholder 2"/>
          <p:cNvSpPr>
            <a:spLocks noGrp="1"/>
          </p:cNvSpPr>
          <p:nvPr>
            <p:ph idx="1"/>
          </p:nvPr>
        </p:nvSpPr>
        <p:spPr>
          <a:xfrm>
            <a:off x="448965" y="1749245"/>
            <a:ext cx="4733855" cy="4275740"/>
          </a:xfrm>
        </p:spPr>
        <p:txBody>
          <a:bodyPr/>
          <a:lstStyle/>
          <a:p>
            <a:r>
              <a:rPr lang="en-US" sz="2000" dirty="0"/>
              <a:t>The 138 </a:t>
            </a:r>
            <a:r>
              <a:rPr lang="en-US" sz="2000" dirty="0" smtClean="0"/>
              <a:t>ft. </a:t>
            </a:r>
            <a:r>
              <a:rPr lang="en-US" sz="2000" dirty="0"/>
              <a:t>(42 m) high Home Insurance Building in Chicago, the first skyscraper and the first to use structural steel in its frame, designed by William Le Baron Jenney, completed in 1884.</a:t>
            </a:r>
          </a:p>
          <a:p>
            <a:endParaRPr lang="en-US" dirty="0"/>
          </a:p>
        </p:txBody>
      </p:sp>
      <p:pic>
        <p:nvPicPr>
          <p:cNvPr id="5" name="Picture 4"/>
          <p:cNvPicPr>
            <a:picLocks noChangeAspect="1"/>
          </p:cNvPicPr>
          <p:nvPr/>
        </p:nvPicPr>
        <p:blipFill>
          <a:blip r:embed="rId2"/>
          <a:stretch>
            <a:fillRect/>
          </a:stretch>
        </p:blipFill>
        <p:spPr>
          <a:xfrm>
            <a:off x="5296791" y="1737976"/>
            <a:ext cx="3382448" cy="4515175"/>
          </a:xfrm>
          <a:prstGeom prst="rect">
            <a:avLst/>
          </a:prstGeom>
        </p:spPr>
      </p:pic>
    </p:spTree>
    <p:extLst>
      <p:ext uri="{BB962C8B-B14F-4D97-AF65-F5344CB8AC3E}">
        <p14:creationId xmlns:p14="http://schemas.microsoft.com/office/powerpoint/2010/main" val="2789783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2</a:t>
            </a:r>
            <a:endParaRPr lang="en-US" dirty="0"/>
          </a:p>
        </p:txBody>
      </p:sp>
      <p:sp>
        <p:nvSpPr>
          <p:cNvPr id="3" name="Content Placeholder 2"/>
          <p:cNvSpPr>
            <a:spLocks noGrp="1"/>
          </p:cNvSpPr>
          <p:nvPr>
            <p:ph idx="1"/>
          </p:nvPr>
        </p:nvSpPr>
        <p:spPr/>
        <p:txBody>
          <a:bodyPr>
            <a:normAutofit/>
          </a:bodyPr>
          <a:lstStyle/>
          <a:p>
            <a:pPr marL="0" indent="0">
              <a:buNone/>
            </a:pPr>
            <a:r>
              <a:rPr lang="en-US" sz="2600" dirty="0"/>
              <a:t>In the Outdoor Code, a Scout pledges to "be conservation-minded." Discuss the following with your counselor: </a:t>
            </a:r>
          </a:p>
          <a:p>
            <a:pPr marL="914400" lvl="2" indent="-514350">
              <a:buFont typeface="+mj-lt"/>
              <a:buAutoNum type="alphaLcPeriod"/>
            </a:pPr>
            <a:r>
              <a:rPr lang="en-US" dirty="0"/>
              <a:t>The term </a:t>
            </a:r>
            <a:r>
              <a:rPr lang="en-US" i="1" dirty="0"/>
              <a:t>sustainable architecture</a:t>
            </a:r>
            <a:r>
              <a:rPr lang="en-US" dirty="0"/>
              <a:t>. Identify three features typical of green buildings.</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3953754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Sustainable Architecture</a:t>
            </a:r>
            <a:endParaRPr lang="en-US" dirty="0"/>
          </a:p>
        </p:txBody>
      </p:sp>
      <p:sp>
        <p:nvSpPr>
          <p:cNvPr id="3" name="Content Placeholder 2"/>
          <p:cNvSpPr>
            <a:spLocks noGrp="1"/>
          </p:cNvSpPr>
          <p:nvPr>
            <p:ph idx="1"/>
          </p:nvPr>
        </p:nvSpPr>
        <p:spPr>
          <a:xfrm>
            <a:off x="448965" y="1749244"/>
            <a:ext cx="4733855" cy="4733855"/>
          </a:xfrm>
        </p:spPr>
        <p:txBody>
          <a:bodyPr>
            <a:normAutofit/>
          </a:bodyPr>
          <a:lstStyle/>
          <a:p>
            <a:r>
              <a:rPr lang="en-US" sz="1800" dirty="0"/>
              <a:t>Sustainable architecture is a general term that refers to buildings that are designed to limit humanity’s impact on the environment. </a:t>
            </a:r>
            <a:endParaRPr lang="en-US" sz="1800" dirty="0" smtClean="0"/>
          </a:p>
          <a:p>
            <a:r>
              <a:rPr lang="en-US" sz="1800" dirty="0" smtClean="0"/>
              <a:t>An </a:t>
            </a:r>
            <a:r>
              <a:rPr lang="en-US" sz="1800" dirty="0"/>
              <a:t>eco-friendly approach to modern day building encompasses every aspect of the planning and construction process. </a:t>
            </a:r>
            <a:endParaRPr lang="en-US" sz="1800" dirty="0" smtClean="0"/>
          </a:p>
          <a:p>
            <a:r>
              <a:rPr lang="en-US" sz="1800" dirty="0" smtClean="0"/>
              <a:t>This </a:t>
            </a:r>
            <a:r>
              <a:rPr lang="en-US" sz="1800" dirty="0"/>
              <a:t>includes the choice of building materials; the design and implementation of heating, cooling, plumbing, waste, and ventilation systems; and the integration of the built environment into the natural landscape.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525" y="1712549"/>
            <a:ext cx="3431145" cy="3429000"/>
          </a:xfrm>
          <a:prstGeom prst="rect">
            <a:avLst/>
          </a:prstGeom>
        </p:spPr>
      </p:pic>
      <p:sp>
        <p:nvSpPr>
          <p:cNvPr id="7" name="Rectangle 6"/>
          <p:cNvSpPr/>
          <p:nvPr/>
        </p:nvSpPr>
        <p:spPr>
          <a:xfrm>
            <a:off x="5271571" y="5225597"/>
            <a:ext cx="3559051" cy="369332"/>
          </a:xfrm>
          <a:prstGeom prst="rect">
            <a:avLst/>
          </a:prstGeom>
        </p:spPr>
        <p:txBody>
          <a:bodyPr wrap="none">
            <a:spAutoFit/>
          </a:bodyPr>
          <a:lstStyle/>
          <a:p>
            <a:r>
              <a:rPr lang="en-US" dirty="0" err="1">
                <a:solidFill>
                  <a:schemeClr val="bg1"/>
                </a:solidFill>
              </a:rPr>
              <a:t>Oasia</a:t>
            </a:r>
            <a:r>
              <a:rPr lang="en-US" dirty="0">
                <a:solidFill>
                  <a:schemeClr val="bg1"/>
                </a:solidFill>
              </a:rPr>
              <a:t> Hotel Downtown in Singapore</a:t>
            </a:r>
          </a:p>
        </p:txBody>
      </p:sp>
    </p:spTree>
    <p:extLst>
      <p:ext uri="{BB962C8B-B14F-4D97-AF65-F5344CB8AC3E}">
        <p14:creationId xmlns:p14="http://schemas.microsoft.com/office/powerpoint/2010/main" val="2975342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Sustainable Architecture</a:t>
            </a:r>
            <a:endParaRPr lang="en-US" dirty="0"/>
          </a:p>
        </p:txBody>
      </p:sp>
      <p:sp>
        <p:nvSpPr>
          <p:cNvPr id="3" name="Content Placeholder 2"/>
          <p:cNvSpPr>
            <a:spLocks noGrp="1"/>
          </p:cNvSpPr>
          <p:nvPr>
            <p:ph idx="1"/>
          </p:nvPr>
        </p:nvSpPr>
        <p:spPr>
          <a:xfrm>
            <a:off x="448965" y="1749245"/>
            <a:ext cx="5039265" cy="4886560"/>
          </a:xfrm>
        </p:spPr>
        <p:txBody>
          <a:bodyPr>
            <a:normAutofit fontScale="77500" lnSpcReduction="20000"/>
          </a:bodyPr>
          <a:lstStyle/>
          <a:p>
            <a:r>
              <a:rPr lang="en-US" b="1" dirty="0"/>
              <a:t>Characteristics of Sustainable Architecture </a:t>
            </a:r>
          </a:p>
          <a:p>
            <a:pPr lvl="1"/>
            <a:r>
              <a:rPr lang="en-US" sz="2100" dirty="0"/>
              <a:t>Overall focus on reducing human environmental impact on the environment</a:t>
            </a:r>
          </a:p>
          <a:p>
            <a:pPr lvl="1"/>
            <a:r>
              <a:rPr lang="en-US" sz="2100" dirty="0"/>
              <a:t>Limiting wasteful energy consumption with the use of renewable energy sources such as solar panels and natural heating, cooling, and ventilation systems</a:t>
            </a:r>
          </a:p>
          <a:p>
            <a:pPr lvl="1"/>
            <a:r>
              <a:rPr lang="en-US" sz="2100" dirty="0"/>
              <a:t>Buildings that produce at least as much energy as they consume for a net zero effect</a:t>
            </a:r>
          </a:p>
          <a:p>
            <a:pPr lvl="1"/>
            <a:r>
              <a:rPr lang="en-US" sz="2100" dirty="0"/>
              <a:t>Water conservation systems such as rainwater collection and recycling gray water</a:t>
            </a:r>
          </a:p>
          <a:p>
            <a:pPr lvl="1"/>
            <a:r>
              <a:rPr lang="en-US" sz="2100" dirty="0"/>
              <a:t>Green roofs, living walls for natural cooling and the health and well being of people who work and live inside</a:t>
            </a:r>
          </a:p>
          <a:p>
            <a:pPr lvl="1"/>
            <a:r>
              <a:rPr lang="en-US" sz="2100" dirty="0"/>
              <a:t>Integration into the surrounding landscape</a:t>
            </a:r>
          </a:p>
          <a:p>
            <a:pPr lvl="1"/>
            <a:r>
              <a:rPr lang="en-US" sz="2100" dirty="0"/>
              <a:t>Use of renewable materials such as bamboo, hemp, cork, flax, and </a:t>
            </a:r>
            <a:r>
              <a:rPr lang="en-US" sz="2100" dirty="0" smtClean="0"/>
              <a:t>soy.</a:t>
            </a:r>
            <a:endParaRPr lang="en-US" sz="21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935" y="1749245"/>
            <a:ext cx="3349768" cy="251277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3697" y="4345230"/>
            <a:ext cx="3510409" cy="2155976"/>
          </a:xfrm>
          <a:prstGeom prst="rect">
            <a:avLst/>
          </a:prstGeom>
        </p:spPr>
      </p:pic>
    </p:spTree>
    <p:extLst>
      <p:ext uri="{BB962C8B-B14F-4D97-AF65-F5344CB8AC3E}">
        <p14:creationId xmlns:p14="http://schemas.microsoft.com/office/powerpoint/2010/main" val="3194946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Sustainable Architecture</a:t>
            </a:r>
            <a:endParaRPr lang="en-US" dirty="0"/>
          </a:p>
        </p:txBody>
      </p:sp>
      <p:sp>
        <p:nvSpPr>
          <p:cNvPr id="3" name="Content Placeholder 2"/>
          <p:cNvSpPr>
            <a:spLocks noGrp="1"/>
          </p:cNvSpPr>
          <p:nvPr>
            <p:ph idx="1"/>
          </p:nvPr>
        </p:nvSpPr>
        <p:spPr>
          <a:xfrm>
            <a:off x="143555" y="1596540"/>
            <a:ext cx="5039265" cy="5039265"/>
          </a:xfrm>
        </p:spPr>
        <p:txBody>
          <a:bodyPr>
            <a:normAutofit fontScale="62500" lnSpcReduction="20000"/>
          </a:bodyPr>
          <a:lstStyle/>
          <a:p>
            <a:r>
              <a:rPr lang="en-US" b="1" dirty="0"/>
              <a:t>Characteristics of Sustainable Architecture </a:t>
            </a:r>
            <a:r>
              <a:rPr lang="en-US" b="1" dirty="0" smtClean="0"/>
              <a:t>(continued)</a:t>
            </a:r>
            <a:endParaRPr lang="en-US" b="1" dirty="0"/>
          </a:p>
          <a:p>
            <a:pPr lvl="1"/>
            <a:r>
              <a:rPr lang="en-US" dirty="0"/>
              <a:t>Replacing conventional materials such as concrete with sustainable alternatives such as </a:t>
            </a:r>
            <a:r>
              <a:rPr lang="en-US" dirty="0" err="1"/>
              <a:t>hempcrete</a:t>
            </a:r>
            <a:r>
              <a:rPr lang="en-US" dirty="0"/>
              <a:t> made from hemp, lime, and </a:t>
            </a:r>
            <a:r>
              <a:rPr lang="en-US" dirty="0" smtClean="0"/>
              <a:t>water.</a:t>
            </a:r>
            <a:endParaRPr lang="en-US" dirty="0"/>
          </a:p>
          <a:p>
            <a:pPr lvl="1"/>
            <a:r>
              <a:rPr lang="en-US" dirty="0"/>
              <a:t>Use of recycled and upcycled materials </a:t>
            </a:r>
          </a:p>
          <a:p>
            <a:pPr lvl="1"/>
            <a:r>
              <a:rPr lang="en-US" dirty="0"/>
              <a:t>Adaptable, modular spaces made from natural materials that can be easily broken down and repurposed or </a:t>
            </a:r>
            <a:r>
              <a:rPr lang="en-US" dirty="0" smtClean="0"/>
              <a:t>recycled.</a:t>
            </a:r>
            <a:endParaRPr lang="en-US" dirty="0"/>
          </a:p>
          <a:p>
            <a:pPr lvl="1"/>
            <a:r>
              <a:rPr lang="en-US" dirty="0"/>
              <a:t>Tiny houses, micro apartments and other small structures that </a:t>
            </a:r>
            <a:r>
              <a:rPr lang="en-US" dirty="0" smtClean="0"/>
              <a:t>use </a:t>
            </a:r>
            <a:r>
              <a:rPr lang="en-US" dirty="0"/>
              <a:t>less land mass and </a:t>
            </a:r>
            <a:r>
              <a:rPr lang="en-US" dirty="0" smtClean="0"/>
              <a:t>energy.</a:t>
            </a:r>
            <a:endParaRPr lang="en-US" dirty="0"/>
          </a:p>
          <a:p>
            <a:pPr lvl="1"/>
            <a:r>
              <a:rPr lang="en-US" dirty="0"/>
              <a:t>Alternative housing solutions such as homes and apartment buildings constructed from recycled shipping </a:t>
            </a:r>
            <a:r>
              <a:rPr lang="en-US" dirty="0" smtClean="0"/>
              <a:t>containers.</a:t>
            </a:r>
            <a:endParaRPr lang="en-US" dirty="0"/>
          </a:p>
          <a:p>
            <a:pPr lvl="1"/>
            <a:r>
              <a:rPr lang="en-US" dirty="0"/>
              <a:t>Incorporation of plants and nature via living </a:t>
            </a:r>
            <a:r>
              <a:rPr lang="en-US" dirty="0" smtClean="0"/>
              <a:t>walls </a:t>
            </a:r>
            <a:r>
              <a:rPr lang="en-US" dirty="0"/>
              <a:t>and green roofs to help cool existing buildings and create healthy </a:t>
            </a:r>
            <a:r>
              <a:rPr lang="en-US" dirty="0" smtClean="0"/>
              <a:t>environments </a:t>
            </a:r>
            <a:r>
              <a:rPr lang="en-US" dirty="0"/>
              <a:t>for </a:t>
            </a:r>
            <a:r>
              <a:rPr lang="en-US" dirty="0" smtClean="0"/>
              <a:t>humans.</a:t>
            </a:r>
            <a:r>
              <a:rPr lang="en-US"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820" y="1609976"/>
            <a:ext cx="3741273" cy="2494182"/>
          </a:xfrm>
          <a:prstGeom prst="rect">
            <a:avLst/>
          </a:prstGeom>
        </p:spPr>
      </p:pic>
    </p:spTree>
    <p:extLst>
      <p:ext uri="{BB962C8B-B14F-4D97-AF65-F5344CB8AC3E}">
        <p14:creationId xmlns:p14="http://schemas.microsoft.com/office/powerpoint/2010/main" val="1045521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Features of Green Buildings</a:t>
            </a:r>
            <a:endParaRPr lang="en-US" dirty="0"/>
          </a:p>
        </p:txBody>
      </p:sp>
      <p:sp>
        <p:nvSpPr>
          <p:cNvPr id="3" name="Content Placeholder 2"/>
          <p:cNvSpPr>
            <a:spLocks noGrp="1"/>
          </p:cNvSpPr>
          <p:nvPr>
            <p:ph idx="1"/>
          </p:nvPr>
        </p:nvSpPr>
        <p:spPr>
          <a:xfrm>
            <a:off x="448965" y="1749244"/>
            <a:ext cx="8229600" cy="5039266"/>
          </a:xfrm>
        </p:spPr>
        <p:txBody>
          <a:bodyPr>
            <a:normAutofit fontScale="62500" lnSpcReduction="20000"/>
          </a:bodyPr>
          <a:lstStyle/>
          <a:p>
            <a:r>
              <a:rPr lang="en-US" sz="3500" dirty="0"/>
              <a:t>A </a:t>
            </a:r>
            <a:r>
              <a:rPr lang="en-US" sz="3500" dirty="0" smtClean="0"/>
              <a:t>“green” </a:t>
            </a:r>
            <a:r>
              <a:rPr lang="en-US" sz="3500" dirty="0"/>
              <a:t>building is a building that, in its design, construction or operation, reduces or eliminates negative impacts, and can create positive impacts, on our climate and natural environment. </a:t>
            </a:r>
            <a:endParaRPr lang="en-US" sz="3500" dirty="0" smtClean="0"/>
          </a:p>
          <a:p>
            <a:r>
              <a:rPr lang="en-US" sz="3500" dirty="0" smtClean="0"/>
              <a:t>Green </a:t>
            </a:r>
            <a:r>
              <a:rPr lang="en-US" sz="3500" dirty="0"/>
              <a:t>buildings preserve precious natural resources and improve our quality of life.</a:t>
            </a:r>
          </a:p>
          <a:p>
            <a:r>
              <a:rPr lang="en-US" sz="3500" dirty="0"/>
              <a:t>There are a number of features which can make a building ‘green’. These include: </a:t>
            </a:r>
          </a:p>
          <a:p>
            <a:pPr lvl="1"/>
            <a:r>
              <a:rPr lang="en-US" dirty="0"/>
              <a:t>Efficient use of energy, water and other resources</a:t>
            </a:r>
          </a:p>
          <a:p>
            <a:pPr lvl="1"/>
            <a:r>
              <a:rPr lang="en-US" dirty="0"/>
              <a:t>Use of renewable energy, such as solar energy</a:t>
            </a:r>
          </a:p>
          <a:p>
            <a:pPr lvl="1"/>
            <a:r>
              <a:rPr lang="en-US" dirty="0"/>
              <a:t>Pollution and waste reduction measures, and the enabling of re-use and recycling</a:t>
            </a:r>
          </a:p>
          <a:p>
            <a:pPr lvl="1"/>
            <a:r>
              <a:rPr lang="en-US" dirty="0"/>
              <a:t>Good indoor environmental air quality</a:t>
            </a:r>
          </a:p>
          <a:p>
            <a:pPr lvl="1"/>
            <a:r>
              <a:rPr lang="en-US" dirty="0"/>
              <a:t>Use of materials that are non-toxic, ethical and sustainable</a:t>
            </a:r>
          </a:p>
          <a:p>
            <a:pPr lvl="1"/>
            <a:r>
              <a:rPr lang="en-US" dirty="0"/>
              <a:t>Consideration of the environment in design, construction and operation</a:t>
            </a:r>
          </a:p>
          <a:p>
            <a:pPr lvl="1"/>
            <a:r>
              <a:rPr lang="en-US" dirty="0"/>
              <a:t>Consideration of the quality of life of occupants in design, construction and operation</a:t>
            </a:r>
          </a:p>
          <a:p>
            <a:pPr lvl="1"/>
            <a:r>
              <a:rPr lang="en-US" dirty="0"/>
              <a:t>A design that enables adaptation to a changing environment</a:t>
            </a:r>
          </a:p>
          <a:p>
            <a:endParaRPr lang="en-US" dirty="0"/>
          </a:p>
        </p:txBody>
      </p:sp>
    </p:spTree>
    <p:extLst>
      <p:ext uri="{BB962C8B-B14F-4D97-AF65-F5344CB8AC3E}">
        <p14:creationId xmlns:p14="http://schemas.microsoft.com/office/powerpoint/2010/main" val="1676333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Features of Green Buildings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072" y="1596540"/>
            <a:ext cx="8458701" cy="4788716"/>
          </a:xfrm>
        </p:spPr>
      </p:pic>
    </p:spTree>
    <p:extLst>
      <p:ext uri="{BB962C8B-B14F-4D97-AF65-F5344CB8AC3E}">
        <p14:creationId xmlns:p14="http://schemas.microsoft.com/office/powerpoint/2010/main" val="2828414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Architecture Merit Badge Requirements</a:t>
            </a:r>
          </a:p>
        </p:txBody>
      </p:sp>
      <p:sp>
        <p:nvSpPr>
          <p:cNvPr id="5" name="Content Placeholder 4"/>
          <p:cNvSpPr>
            <a:spLocks noGrp="1"/>
          </p:cNvSpPr>
          <p:nvPr>
            <p:ph idx="1"/>
          </p:nvPr>
        </p:nvSpPr>
        <p:spPr>
          <a:xfrm>
            <a:off x="1670605" y="1291130"/>
            <a:ext cx="7016195" cy="5497380"/>
          </a:xfrm>
        </p:spPr>
        <p:txBody>
          <a:bodyPr>
            <a:normAutofit/>
          </a:bodyPr>
          <a:lstStyle/>
          <a:p>
            <a:pPr marL="514350" indent="-514350">
              <a:buFont typeface="+mj-lt"/>
              <a:buAutoNum type="arabicPeriod" startAt="3"/>
            </a:pPr>
            <a:r>
              <a:rPr lang="en-US" dirty="0" smtClean="0"/>
              <a:t>Do </a:t>
            </a:r>
            <a:r>
              <a:rPr lang="en-US" dirty="0"/>
              <a:t>ONE of the following: </a:t>
            </a:r>
          </a:p>
          <a:p>
            <a:pPr marL="914400" lvl="2" indent="-514350">
              <a:buFont typeface="+mj-lt"/>
              <a:buAutoNum type="alphaLcPeriod"/>
              <a:tabLst>
                <a:tab pos="461963" algn="l"/>
              </a:tabLst>
            </a:pPr>
            <a:r>
              <a:rPr lang="en-US" dirty="0"/>
              <a:t>With your parent's and counselor's permission and approval, arrange to meet with an architect. Ask to see the scale model of a building and the drawings that a builder would use to construct this building. Discuss why the different building materials were selected. Look at the details in the drawings and the scale model to see how the materials and components are attached to each other during construction</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3434011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2</a:t>
            </a:r>
            <a:endParaRPr lang="en-US" dirty="0"/>
          </a:p>
        </p:txBody>
      </p:sp>
      <p:sp>
        <p:nvSpPr>
          <p:cNvPr id="3" name="Content Placeholder 2"/>
          <p:cNvSpPr>
            <a:spLocks noGrp="1"/>
          </p:cNvSpPr>
          <p:nvPr>
            <p:ph idx="1"/>
          </p:nvPr>
        </p:nvSpPr>
        <p:spPr/>
        <p:txBody>
          <a:bodyPr>
            <a:normAutofit/>
          </a:bodyPr>
          <a:lstStyle/>
          <a:p>
            <a:pPr marL="0" indent="0">
              <a:buNone/>
            </a:pPr>
            <a:r>
              <a:rPr lang="en-US" sz="2600" dirty="0"/>
              <a:t>In the Outdoor Code, a Scout pledges to "be conservation-minded." Discuss the following with your counselor: </a:t>
            </a:r>
          </a:p>
          <a:p>
            <a:pPr marL="914400" lvl="2" indent="-514350">
              <a:buFont typeface="+mj-lt"/>
              <a:buAutoNum type="alphaLcPeriod" startAt="2"/>
            </a:pPr>
            <a:r>
              <a:rPr lang="en-US" dirty="0" smtClean="0"/>
              <a:t>The </a:t>
            </a:r>
            <a:r>
              <a:rPr lang="en-US" dirty="0"/>
              <a:t>difference between renewable building materials and recycled building materials, and how each can be used in construction.</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1877762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Renewable Building Materials</a:t>
            </a:r>
            <a:endParaRPr lang="en-US" dirty="0"/>
          </a:p>
        </p:txBody>
      </p:sp>
      <p:sp>
        <p:nvSpPr>
          <p:cNvPr id="3" name="Content Placeholder 2"/>
          <p:cNvSpPr>
            <a:spLocks noGrp="1"/>
          </p:cNvSpPr>
          <p:nvPr>
            <p:ph idx="1"/>
          </p:nvPr>
        </p:nvSpPr>
        <p:spPr>
          <a:xfrm>
            <a:off x="448965" y="1749245"/>
            <a:ext cx="4581150" cy="4581150"/>
          </a:xfrm>
        </p:spPr>
        <p:txBody>
          <a:bodyPr>
            <a:normAutofit/>
          </a:bodyPr>
          <a:lstStyle/>
          <a:p>
            <a:r>
              <a:rPr lang="en-US" sz="2000" dirty="0" smtClean="0"/>
              <a:t>Renewable building materials use resources </a:t>
            </a:r>
            <a:r>
              <a:rPr lang="en-US" sz="2000" dirty="0"/>
              <a:t>that have the capability to be naturally and organically replaced in a set time period</a:t>
            </a:r>
            <a:r>
              <a:rPr lang="en-US" sz="2000" dirty="0" smtClean="0"/>
              <a:t>.</a:t>
            </a:r>
          </a:p>
          <a:p>
            <a:r>
              <a:rPr lang="en-US" sz="2000" dirty="0" smtClean="0"/>
              <a:t>Examples include:</a:t>
            </a:r>
          </a:p>
          <a:p>
            <a:pPr lvl="1"/>
            <a:r>
              <a:rPr lang="en-US" sz="2000" dirty="0" smtClean="0"/>
              <a:t>Bamboo</a:t>
            </a:r>
          </a:p>
          <a:p>
            <a:pPr lvl="1"/>
            <a:r>
              <a:rPr lang="en-US" sz="2000" dirty="0" smtClean="0"/>
              <a:t>Straw bales</a:t>
            </a:r>
          </a:p>
          <a:p>
            <a:pPr lvl="1"/>
            <a:r>
              <a:rPr lang="en-US" sz="2000" dirty="0" smtClean="0"/>
              <a:t>Reclaimed lumber</a:t>
            </a:r>
          </a:p>
          <a:p>
            <a:pPr lvl="1"/>
            <a:r>
              <a:rPr lang="en-US" sz="2000" dirty="0" smtClean="0"/>
              <a:t>Sheep wool</a:t>
            </a:r>
            <a:endParaRPr lang="en-US" sz="20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695" y="1596540"/>
            <a:ext cx="3630496" cy="4962936"/>
          </a:xfrm>
          <a:prstGeom prst="rect">
            <a:avLst/>
          </a:prstGeom>
        </p:spPr>
      </p:pic>
    </p:spTree>
    <p:extLst>
      <p:ext uri="{BB962C8B-B14F-4D97-AF65-F5344CB8AC3E}">
        <p14:creationId xmlns:p14="http://schemas.microsoft.com/office/powerpoint/2010/main" val="2300112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Recycled Building Materials</a:t>
            </a:r>
            <a:endParaRPr lang="en-US" dirty="0"/>
          </a:p>
        </p:txBody>
      </p:sp>
      <p:sp>
        <p:nvSpPr>
          <p:cNvPr id="3" name="Content Placeholder 2"/>
          <p:cNvSpPr>
            <a:spLocks noGrp="1"/>
          </p:cNvSpPr>
          <p:nvPr>
            <p:ph idx="1"/>
          </p:nvPr>
        </p:nvSpPr>
        <p:spPr>
          <a:xfrm>
            <a:off x="448964" y="4148318"/>
            <a:ext cx="8466397" cy="2334782"/>
          </a:xfrm>
        </p:spPr>
        <p:txBody>
          <a:bodyPr>
            <a:normAutofit/>
          </a:bodyPr>
          <a:lstStyle/>
          <a:p>
            <a:r>
              <a:rPr lang="en-US" sz="2000" dirty="0"/>
              <a:t>Recycled building materials </a:t>
            </a:r>
            <a:r>
              <a:rPr lang="en-US" sz="2000" dirty="0" smtClean="0"/>
              <a:t>are from waste </a:t>
            </a:r>
            <a:r>
              <a:rPr lang="en-US" sz="2000" dirty="0"/>
              <a:t>products </a:t>
            </a:r>
            <a:r>
              <a:rPr lang="en-US" sz="2000" dirty="0" smtClean="0"/>
              <a:t>being transformed into </a:t>
            </a:r>
            <a:r>
              <a:rPr lang="en-US" sz="2000" dirty="0"/>
              <a:t>new supplies and products.</a:t>
            </a:r>
          </a:p>
        </p:txBody>
      </p:sp>
      <p:pic>
        <p:nvPicPr>
          <p:cNvPr id="5" name="Picture 4"/>
          <p:cNvPicPr>
            <a:picLocks noChangeAspect="1"/>
          </p:cNvPicPr>
          <p:nvPr/>
        </p:nvPicPr>
        <p:blipFill>
          <a:blip r:embed="rId2"/>
          <a:stretch>
            <a:fillRect/>
          </a:stretch>
        </p:blipFill>
        <p:spPr>
          <a:xfrm>
            <a:off x="5030115" y="1705037"/>
            <a:ext cx="3885247" cy="21864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38" y="1705037"/>
            <a:ext cx="4760898" cy="2182078"/>
          </a:xfrm>
          <a:prstGeom prst="rect">
            <a:avLst/>
          </a:prstGeom>
        </p:spPr>
      </p:pic>
    </p:spTree>
    <p:extLst>
      <p:ext uri="{BB962C8B-B14F-4D97-AF65-F5344CB8AC3E}">
        <p14:creationId xmlns:p14="http://schemas.microsoft.com/office/powerpoint/2010/main" val="2435410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2</a:t>
            </a:r>
            <a:endParaRPr lang="en-US" dirty="0"/>
          </a:p>
        </p:txBody>
      </p:sp>
      <p:sp>
        <p:nvSpPr>
          <p:cNvPr id="3" name="Content Placeholder 2"/>
          <p:cNvSpPr>
            <a:spLocks noGrp="1"/>
          </p:cNvSpPr>
          <p:nvPr>
            <p:ph idx="1"/>
          </p:nvPr>
        </p:nvSpPr>
        <p:spPr/>
        <p:txBody>
          <a:bodyPr>
            <a:normAutofit/>
          </a:bodyPr>
          <a:lstStyle/>
          <a:p>
            <a:pPr marL="0" indent="0">
              <a:buNone/>
            </a:pPr>
            <a:r>
              <a:rPr lang="en-US" sz="2600" dirty="0"/>
              <a:t>In the Outdoor Code, a Scout pledges to "be conservation-minded." Discuss the following with your counselor: </a:t>
            </a:r>
          </a:p>
          <a:p>
            <a:pPr marL="914400" lvl="2" indent="-514350">
              <a:buFont typeface="+mj-lt"/>
              <a:buAutoNum type="alphaLcPeriod" startAt="3"/>
            </a:pPr>
            <a:r>
              <a:rPr lang="en-US" dirty="0" smtClean="0"/>
              <a:t>The </a:t>
            </a:r>
            <a:r>
              <a:rPr lang="en-US" dirty="0"/>
              <a:t>relationship of architecture with its surrounding environment and the community.</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3964675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Architecture and Environment</a:t>
            </a:r>
            <a:endParaRPr lang="en-US" dirty="0"/>
          </a:p>
        </p:txBody>
      </p:sp>
      <p:sp>
        <p:nvSpPr>
          <p:cNvPr id="3" name="Content Placeholder 2"/>
          <p:cNvSpPr>
            <a:spLocks noGrp="1"/>
          </p:cNvSpPr>
          <p:nvPr>
            <p:ph idx="1"/>
          </p:nvPr>
        </p:nvSpPr>
        <p:spPr>
          <a:xfrm>
            <a:off x="448964" y="1596540"/>
            <a:ext cx="3817625" cy="5039265"/>
          </a:xfrm>
        </p:spPr>
        <p:txBody>
          <a:bodyPr>
            <a:normAutofit/>
          </a:bodyPr>
          <a:lstStyle/>
          <a:p>
            <a:r>
              <a:rPr lang="en-US" sz="2000" dirty="0"/>
              <a:t>Architects need to make buildings that are friendly to the environment </a:t>
            </a:r>
            <a:r>
              <a:rPr lang="en-US" sz="2000" dirty="0" smtClean="0"/>
              <a:t>by taking into </a:t>
            </a:r>
            <a:r>
              <a:rPr lang="en-US" sz="2000" dirty="0"/>
              <a:t>consideration:</a:t>
            </a:r>
          </a:p>
          <a:p>
            <a:pPr lvl="1"/>
            <a:r>
              <a:rPr lang="en-US" sz="2000" dirty="0"/>
              <a:t>Efficiently using energy, water, and other resources</a:t>
            </a:r>
          </a:p>
          <a:p>
            <a:pPr lvl="1"/>
            <a:r>
              <a:rPr lang="en-US" sz="2000" dirty="0"/>
              <a:t>Protecting residents’ health and improving people’s productivity</a:t>
            </a:r>
          </a:p>
          <a:p>
            <a:pPr lvl="1"/>
            <a:r>
              <a:rPr lang="en-US" sz="2000" dirty="0"/>
              <a:t>Reducing waste, pollution, and environmental degradation</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590" y="1780210"/>
            <a:ext cx="4657725" cy="3638550"/>
          </a:xfrm>
          <a:prstGeom prst="rect">
            <a:avLst/>
          </a:prstGeom>
        </p:spPr>
      </p:pic>
    </p:spTree>
    <p:extLst>
      <p:ext uri="{BB962C8B-B14F-4D97-AF65-F5344CB8AC3E}">
        <p14:creationId xmlns:p14="http://schemas.microsoft.com/office/powerpoint/2010/main" val="430921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Architecture and Community</a:t>
            </a:r>
            <a:endParaRPr lang="en-US" dirty="0"/>
          </a:p>
        </p:txBody>
      </p:sp>
      <p:sp>
        <p:nvSpPr>
          <p:cNvPr id="3" name="Content Placeholder 2"/>
          <p:cNvSpPr>
            <a:spLocks noGrp="1"/>
          </p:cNvSpPr>
          <p:nvPr>
            <p:ph idx="1"/>
          </p:nvPr>
        </p:nvSpPr>
        <p:spPr>
          <a:xfrm>
            <a:off x="448965" y="1749244"/>
            <a:ext cx="3359510" cy="4733855"/>
          </a:xfrm>
        </p:spPr>
        <p:txBody>
          <a:bodyPr>
            <a:normAutofit/>
          </a:bodyPr>
          <a:lstStyle/>
          <a:p>
            <a:r>
              <a:rPr lang="en-US" sz="2000" dirty="0" smtClean="0"/>
              <a:t>Architects need to consider the </a:t>
            </a:r>
            <a:r>
              <a:rPr lang="en-US" sz="2000" dirty="0"/>
              <a:t>social </a:t>
            </a:r>
            <a:r>
              <a:rPr lang="en-US" sz="2000" dirty="0" smtClean="0"/>
              <a:t>aspect in buildings by preserving </a:t>
            </a:r>
            <a:r>
              <a:rPr lang="en-US" sz="2000" dirty="0"/>
              <a:t>cultural heritage, </a:t>
            </a:r>
            <a:r>
              <a:rPr lang="en-US" sz="2000" dirty="0" smtClean="0"/>
              <a:t>educating </a:t>
            </a:r>
            <a:r>
              <a:rPr lang="en-US" sz="2000" dirty="0"/>
              <a:t>the local community, as well as </a:t>
            </a:r>
            <a:r>
              <a:rPr lang="en-US" sz="2000" dirty="0" smtClean="0"/>
              <a:t>promote </a:t>
            </a:r>
            <a:r>
              <a:rPr lang="en-US" sz="2000" dirty="0"/>
              <a:t>safety and health.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180" y="1706529"/>
            <a:ext cx="4828033" cy="3621025"/>
          </a:xfrm>
          <a:prstGeom prst="rect">
            <a:avLst/>
          </a:prstGeom>
        </p:spPr>
      </p:pic>
    </p:spTree>
    <p:extLst>
      <p:ext uri="{BB962C8B-B14F-4D97-AF65-F5344CB8AC3E}">
        <p14:creationId xmlns:p14="http://schemas.microsoft.com/office/powerpoint/2010/main" val="2961243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2</a:t>
            </a:r>
            <a:endParaRPr lang="en-US" dirty="0"/>
          </a:p>
        </p:txBody>
      </p:sp>
      <p:sp>
        <p:nvSpPr>
          <p:cNvPr id="3" name="Content Placeholder 2"/>
          <p:cNvSpPr>
            <a:spLocks noGrp="1"/>
          </p:cNvSpPr>
          <p:nvPr>
            <p:ph idx="1"/>
          </p:nvPr>
        </p:nvSpPr>
        <p:spPr/>
        <p:txBody>
          <a:bodyPr>
            <a:normAutofit/>
          </a:bodyPr>
          <a:lstStyle/>
          <a:p>
            <a:pPr marL="0" indent="0">
              <a:buNone/>
            </a:pPr>
            <a:r>
              <a:rPr lang="en-US" sz="2600" dirty="0"/>
              <a:t>In the Outdoor Code, a Scout pledges to "be conservation-minded." Discuss the following with your counselor: </a:t>
            </a:r>
          </a:p>
          <a:p>
            <a:pPr marL="914400" lvl="2" indent="-514350">
              <a:buFont typeface="+mj-lt"/>
              <a:buAutoNum type="alphaLcPeriod" startAt="4"/>
            </a:pPr>
            <a:r>
              <a:rPr lang="en-US" dirty="0" smtClean="0"/>
              <a:t>How </a:t>
            </a:r>
            <a:r>
              <a:rPr lang="en-US" dirty="0"/>
              <a:t>entire buildings can be reused rather than torn down when they no longer serve their original purpose.</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500314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Repurposing Buildings</a:t>
            </a:r>
            <a:endParaRPr lang="en-US" dirty="0"/>
          </a:p>
        </p:txBody>
      </p:sp>
      <p:sp>
        <p:nvSpPr>
          <p:cNvPr id="3" name="Content Placeholder 2"/>
          <p:cNvSpPr>
            <a:spLocks noGrp="1"/>
          </p:cNvSpPr>
          <p:nvPr>
            <p:ph idx="1"/>
          </p:nvPr>
        </p:nvSpPr>
        <p:spPr/>
        <p:txBody>
          <a:bodyPr>
            <a:normAutofit/>
          </a:bodyPr>
          <a:lstStyle/>
          <a:p>
            <a:r>
              <a:rPr lang="en-US" sz="2000" dirty="0" smtClean="0"/>
              <a:t>Adaptive Reuse refers </a:t>
            </a:r>
            <a:r>
              <a:rPr lang="en-US" sz="2000" dirty="0"/>
              <a:t>to the process of reusing an existing building for a purpose other than which it was originally built or designed for</a:t>
            </a:r>
            <a:r>
              <a:rPr lang="en-US" sz="2000" dirty="0" smtClean="0"/>
              <a:t>.</a:t>
            </a:r>
          </a:p>
          <a:p>
            <a:r>
              <a:rPr lang="en-US" sz="2000" dirty="0" smtClean="0"/>
              <a:t>Old </a:t>
            </a:r>
            <a:r>
              <a:rPr lang="en-US" sz="2000" dirty="0"/>
              <a:t>buildings physically link us to our past and become a part of our cultural </a:t>
            </a:r>
            <a:r>
              <a:rPr lang="en-US" sz="2000" dirty="0" smtClean="0"/>
              <a:t>heritage and </a:t>
            </a:r>
            <a:r>
              <a:rPr lang="en-US" sz="2000" dirty="0"/>
              <a:t>should be preserved because of their "architectural beauty" and the "character and scale they add to the built environment". </a:t>
            </a:r>
            <a:endParaRPr lang="en-US" sz="2000" dirty="0" smtClean="0"/>
          </a:p>
          <a:p>
            <a:r>
              <a:rPr lang="en-US" sz="2000" dirty="0" smtClean="0"/>
              <a:t>Retention </a:t>
            </a:r>
            <a:r>
              <a:rPr lang="en-US" sz="2000" dirty="0"/>
              <a:t>and rehabilitation of existing buildings also reduces the consumption of building materials, resources, energy and water needed for new construction.</a:t>
            </a:r>
          </a:p>
        </p:txBody>
      </p:sp>
    </p:spTree>
    <p:extLst>
      <p:ext uri="{BB962C8B-B14F-4D97-AF65-F5344CB8AC3E}">
        <p14:creationId xmlns:p14="http://schemas.microsoft.com/office/powerpoint/2010/main" val="1467012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Adaptive Reuse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964" y="1901950"/>
            <a:ext cx="4117887" cy="27486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133" y="1901950"/>
            <a:ext cx="4117888" cy="2748690"/>
          </a:xfrm>
          <a:prstGeom prst="rect">
            <a:avLst/>
          </a:prstGeom>
        </p:spPr>
      </p:pic>
    </p:spTree>
    <p:extLst>
      <p:ext uri="{BB962C8B-B14F-4D97-AF65-F5344CB8AC3E}">
        <p14:creationId xmlns:p14="http://schemas.microsoft.com/office/powerpoint/2010/main" val="2761722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3</a:t>
            </a:r>
            <a:endParaRPr lang="en-US" dirty="0"/>
          </a:p>
        </p:txBody>
      </p:sp>
      <p:sp>
        <p:nvSpPr>
          <p:cNvPr id="3" name="Content Placeholder 2"/>
          <p:cNvSpPr>
            <a:spLocks noGrp="1"/>
          </p:cNvSpPr>
          <p:nvPr>
            <p:ph idx="1"/>
          </p:nvPr>
        </p:nvSpPr>
        <p:spPr/>
        <p:txBody>
          <a:bodyPr>
            <a:normAutofit/>
          </a:bodyPr>
          <a:lstStyle/>
          <a:p>
            <a:pPr marL="0" indent="0">
              <a:buNone/>
            </a:pPr>
            <a:r>
              <a:rPr lang="en-US" dirty="0"/>
              <a:t>Do ONE of the following: </a:t>
            </a:r>
          </a:p>
          <a:p>
            <a:pPr marL="914400" lvl="2" indent="-514350">
              <a:buFont typeface="+mj-lt"/>
              <a:buAutoNum type="alphaLcPeriod"/>
              <a:tabLst>
                <a:tab pos="461963" algn="l"/>
              </a:tabLst>
            </a:pPr>
            <a:r>
              <a:rPr lang="en-US" dirty="0"/>
              <a:t>With your parent's and counselor's permission and approval, arrange to meet with an architect. Ask to see the scale model of a building and the drawings that a builder would use to construct this building. Discuss why the different building materials were selected. Look at the details in the drawings and the scale model to see how the materials and components are attached to each other during construction.</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7680"/>
            <a:ext cx="914400" cy="933450"/>
          </a:xfrm>
          <a:prstGeom prst="rect">
            <a:avLst/>
          </a:prstGeom>
        </p:spPr>
      </p:pic>
    </p:spTree>
    <p:extLst>
      <p:ext uri="{BB962C8B-B14F-4D97-AF65-F5344CB8AC3E}">
        <p14:creationId xmlns:p14="http://schemas.microsoft.com/office/powerpoint/2010/main" val="393304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Architecture Merit Badge Requirements</a:t>
            </a:r>
          </a:p>
        </p:txBody>
      </p:sp>
      <p:sp>
        <p:nvSpPr>
          <p:cNvPr id="5" name="Content Placeholder 4"/>
          <p:cNvSpPr>
            <a:spLocks noGrp="1"/>
          </p:cNvSpPr>
          <p:nvPr>
            <p:ph idx="1"/>
          </p:nvPr>
        </p:nvSpPr>
        <p:spPr>
          <a:xfrm>
            <a:off x="1670605" y="1291130"/>
            <a:ext cx="7016195" cy="5497380"/>
          </a:xfrm>
        </p:spPr>
        <p:txBody>
          <a:bodyPr>
            <a:normAutofit fontScale="85000" lnSpcReduction="10000"/>
          </a:bodyPr>
          <a:lstStyle/>
          <a:p>
            <a:pPr marL="514350" indent="-514350">
              <a:buFont typeface="+mj-lt"/>
              <a:buAutoNum type="arabicPeriod" startAt="3"/>
            </a:pPr>
            <a:r>
              <a:rPr lang="en-US" dirty="0" smtClean="0"/>
              <a:t>Do </a:t>
            </a:r>
            <a:r>
              <a:rPr lang="en-US" dirty="0"/>
              <a:t>ONE of the following: </a:t>
            </a:r>
          </a:p>
          <a:p>
            <a:pPr marL="914400" lvl="2" indent="-514350">
              <a:buFont typeface="+mj-lt"/>
              <a:buAutoNum type="alphaLcPeriod" startAt="2"/>
              <a:tabLst>
                <a:tab pos="461963" algn="l"/>
              </a:tabLst>
            </a:pPr>
            <a:r>
              <a:rPr lang="en-US" dirty="0" smtClean="0"/>
              <a:t>With </a:t>
            </a:r>
            <a:r>
              <a:rPr lang="en-US" dirty="0"/>
              <a:t>your parent's and counselor's permission and approval, arrange to meet with an architect at a construction site. Ask the architect to bring drawings that the builder uses to construct the building. While at the site, discuss why the different building materials being used were selected. Discuss how the different building materials and components are attached to each other during construction.</a:t>
            </a:r>
            <a:br>
              <a:rPr lang="en-US" dirty="0"/>
            </a:br>
            <a:r>
              <a:rPr lang="en-US" dirty="0"/>
              <a:t>Note: To visit a construction site will require advance planning. You will need permission from your parents, counselor, the architect, and the construction site manager. A construction site is a very dangerous place. While there, you will need to closely follow the site manager's directions and comply with all the safety procedures, including wearing a hard hat protective eyewear, and proper footwear. Be aware of the changing conditions at the site, and stay with the architect or site manager</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786334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2" y="985720"/>
            <a:ext cx="8229600" cy="458115"/>
          </a:xfrm>
        </p:spPr>
        <p:txBody>
          <a:bodyPr>
            <a:normAutofit fontScale="90000"/>
          </a:bodyPr>
          <a:lstStyle/>
          <a:p>
            <a:r>
              <a:rPr lang="en-US" dirty="0" smtClean="0"/>
              <a:t>Scale Model of Building</a:t>
            </a:r>
            <a:endParaRPr lang="en-US" dirty="0"/>
          </a:p>
        </p:txBody>
      </p:sp>
      <p:pic>
        <p:nvPicPr>
          <p:cNvPr id="9" name="Picture 8"/>
          <p:cNvPicPr>
            <a:picLocks noChangeAspect="1"/>
          </p:cNvPicPr>
          <p:nvPr/>
        </p:nvPicPr>
        <p:blipFill>
          <a:blip r:embed="rId2"/>
          <a:stretch>
            <a:fillRect/>
          </a:stretch>
        </p:blipFill>
        <p:spPr>
          <a:xfrm>
            <a:off x="296259" y="1569862"/>
            <a:ext cx="2850493" cy="2137870"/>
          </a:xfrm>
          <a:prstGeom prst="rect">
            <a:avLst/>
          </a:prstGeom>
        </p:spPr>
      </p:pic>
      <p:pic>
        <p:nvPicPr>
          <p:cNvPr id="11" name="Picture 10"/>
          <p:cNvPicPr>
            <a:picLocks noChangeAspect="1"/>
          </p:cNvPicPr>
          <p:nvPr/>
        </p:nvPicPr>
        <p:blipFill>
          <a:blip r:embed="rId3"/>
          <a:stretch>
            <a:fillRect/>
          </a:stretch>
        </p:blipFill>
        <p:spPr>
          <a:xfrm>
            <a:off x="3146752" y="2630803"/>
            <a:ext cx="2850493" cy="2137870"/>
          </a:xfrm>
          <a:prstGeom prst="rect">
            <a:avLst/>
          </a:prstGeom>
        </p:spPr>
      </p:pic>
      <p:pic>
        <p:nvPicPr>
          <p:cNvPr id="12" name="Picture 11"/>
          <p:cNvPicPr>
            <a:picLocks noChangeAspect="1"/>
          </p:cNvPicPr>
          <p:nvPr/>
        </p:nvPicPr>
        <p:blipFill>
          <a:blip r:embed="rId4"/>
          <a:stretch>
            <a:fillRect/>
          </a:stretch>
        </p:blipFill>
        <p:spPr>
          <a:xfrm>
            <a:off x="5997245" y="3699738"/>
            <a:ext cx="2850493" cy="2137870"/>
          </a:xfrm>
          <a:prstGeom prst="rect">
            <a:avLst/>
          </a:prstGeom>
        </p:spPr>
      </p:pic>
    </p:spTree>
    <p:extLst>
      <p:ext uri="{BB962C8B-B14F-4D97-AF65-F5344CB8AC3E}">
        <p14:creationId xmlns:p14="http://schemas.microsoft.com/office/powerpoint/2010/main" val="1694552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3</a:t>
            </a:r>
            <a:endParaRPr lang="en-US" dirty="0"/>
          </a:p>
        </p:txBody>
      </p:sp>
      <p:sp>
        <p:nvSpPr>
          <p:cNvPr id="3" name="Content Placeholder 2"/>
          <p:cNvSpPr>
            <a:spLocks noGrp="1"/>
          </p:cNvSpPr>
          <p:nvPr>
            <p:ph idx="1"/>
          </p:nvPr>
        </p:nvSpPr>
        <p:spPr/>
        <p:txBody>
          <a:bodyPr>
            <a:normAutofit/>
          </a:bodyPr>
          <a:lstStyle/>
          <a:p>
            <a:pPr marL="0" indent="0">
              <a:buNone/>
            </a:pPr>
            <a:r>
              <a:rPr lang="en-US" dirty="0"/>
              <a:t>Do ONE of the following: </a:t>
            </a:r>
          </a:p>
          <a:p>
            <a:pPr marL="914400" lvl="2" indent="-514350">
              <a:buFont typeface="+mj-lt"/>
              <a:buAutoNum type="alphaLcPeriod" startAt="2"/>
              <a:tabLst>
                <a:tab pos="461963" algn="l"/>
              </a:tabLst>
            </a:pPr>
            <a:r>
              <a:rPr lang="en-US" dirty="0" smtClean="0"/>
              <a:t>With </a:t>
            </a:r>
            <a:r>
              <a:rPr lang="en-US" dirty="0"/>
              <a:t>your parent's and counselor's permission and approval, arrange to meet with an architect at a construction site. Ask the architect to bring drawings that the builder uses to construct the building. While at the site, discuss why the different building materials being used were selected. Discuss how the different building materials and components are attached to each other during construction.</a:t>
            </a:r>
            <a:br>
              <a:rPr lang="en-US" dirty="0"/>
            </a:br>
            <a:endParaRPr lang="en-US" dirty="0"/>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2256720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Construction Site</a:t>
            </a:r>
            <a:endParaRPr lang="en-US" dirty="0"/>
          </a:p>
        </p:txBody>
      </p:sp>
      <p:sp>
        <p:nvSpPr>
          <p:cNvPr id="3" name="Content Placeholder 2"/>
          <p:cNvSpPr>
            <a:spLocks noGrp="1"/>
          </p:cNvSpPr>
          <p:nvPr>
            <p:ph idx="1"/>
          </p:nvPr>
        </p:nvSpPr>
        <p:spPr>
          <a:xfrm>
            <a:off x="143555" y="1749245"/>
            <a:ext cx="3817625" cy="4886560"/>
          </a:xfrm>
        </p:spPr>
        <p:txBody>
          <a:bodyPr>
            <a:normAutofit fontScale="62500" lnSpcReduction="20000"/>
          </a:bodyPr>
          <a:lstStyle/>
          <a:p>
            <a:r>
              <a:rPr lang="en-US" dirty="0"/>
              <a:t>Note: To visit a construction site will require advance planning. </a:t>
            </a:r>
            <a:endParaRPr lang="en-US" dirty="0" smtClean="0"/>
          </a:p>
          <a:p>
            <a:r>
              <a:rPr lang="en-US" dirty="0" smtClean="0"/>
              <a:t>You </a:t>
            </a:r>
            <a:r>
              <a:rPr lang="en-US" dirty="0"/>
              <a:t>will need permission from your parents, counselor, the architect, and the construction site manager. </a:t>
            </a:r>
            <a:endParaRPr lang="en-US" dirty="0" smtClean="0"/>
          </a:p>
          <a:p>
            <a:r>
              <a:rPr lang="en-US" dirty="0" smtClean="0"/>
              <a:t>A </a:t>
            </a:r>
            <a:r>
              <a:rPr lang="en-US" dirty="0"/>
              <a:t>construction site is a very dangerous place. </a:t>
            </a:r>
            <a:endParaRPr lang="en-US" dirty="0" smtClean="0"/>
          </a:p>
          <a:p>
            <a:r>
              <a:rPr lang="en-US" dirty="0" smtClean="0"/>
              <a:t>While </a:t>
            </a:r>
            <a:r>
              <a:rPr lang="en-US" dirty="0"/>
              <a:t>there, you will need to closely follow the site manager's directions and comply with all the safety procedures, including wearing a hard hat protective eyewear, and proper footwear. </a:t>
            </a:r>
            <a:endParaRPr lang="en-US" dirty="0" smtClean="0"/>
          </a:p>
          <a:p>
            <a:r>
              <a:rPr lang="en-US" dirty="0" smtClean="0"/>
              <a:t>Be </a:t>
            </a:r>
            <a:r>
              <a:rPr lang="en-US" dirty="0"/>
              <a:t>aware of the changing conditions at the site, and stay with the architect or site manager.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1311" y="1749245"/>
            <a:ext cx="4847144" cy="2690165"/>
          </a:xfrm>
          <a:prstGeom prst="rect">
            <a:avLst/>
          </a:prstGeom>
        </p:spPr>
      </p:pic>
    </p:spTree>
    <p:extLst>
      <p:ext uri="{BB962C8B-B14F-4D97-AF65-F5344CB8AC3E}">
        <p14:creationId xmlns:p14="http://schemas.microsoft.com/office/powerpoint/2010/main" val="871033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3</a:t>
            </a:r>
            <a:endParaRPr lang="en-US" dirty="0"/>
          </a:p>
        </p:txBody>
      </p:sp>
      <p:sp>
        <p:nvSpPr>
          <p:cNvPr id="3" name="Content Placeholder 2"/>
          <p:cNvSpPr>
            <a:spLocks noGrp="1"/>
          </p:cNvSpPr>
          <p:nvPr>
            <p:ph idx="1"/>
          </p:nvPr>
        </p:nvSpPr>
        <p:spPr/>
        <p:txBody>
          <a:bodyPr>
            <a:normAutofit/>
          </a:bodyPr>
          <a:lstStyle/>
          <a:p>
            <a:pPr marL="0" indent="0">
              <a:buNone/>
            </a:pPr>
            <a:r>
              <a:rPr lang="en-US" dirty="0"/>
              <a:t>Do ONE of the following: </a:t>
            </a:r>
          </a:p>
          <a:p>
            <a:pPr marL="914400" lvl="2" indent="-514350">
              <a:buFont typeface="+mj-lt"/>
              <a:buAutoNum type="alphaLcPeriod" startAt="3"/>
              <a:tabLst>
                <a:tab pos="461963" algn="l"/>
              </a:tabLst>
            </a:pPr>
            <a:r>
              <a:rPr lang="en-US" dirty="0" smtClean="0"/>
              <a:t>Interview </a:t>
            </a:r>
            <a:r>
              <a:rPr lang="en-US" dirty="0"/>
              <a:t>someone who might be your client (such as a prospective homeowner or business owner) if you were an architect. Find out what your client's requirements would be for designing a new home or business building. Write a short program including a list of requirements for the project, the functions of the building and site, </a:t>
            </a:r>
            <a:r>
              <a:rPr lang="en-US" dirty="0" smtClean="0"/>
              <a:t>how </a:t>
            </a:r>
            <a:r>
              <a:rPr lang="en-US" dirty="0"/>
              <a:t>the functions relate to one another, and the goals of the project.</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3756394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Programming Phase of Design</a:t>
            </a:r>
            <a:endParaRPr lang="en-US" dirty="0"/>
          </a:p>
        </p:txBody>
      </p:sp>
      <p:sp>
        <p:nvSpPr>
          <p:cNvPr id="5" name="Content Placeholder 4"/>
          <p:cNvSpPr>
            <a:spLocks noGrp="1"/>
          </p:cNvSpPr>
          <p:nvPr>
            <p:ph idx="1"/>
          </p:nvPr>
        </p:nvSpPr>
        <p:spPr>
          <a:xfrm>
            <a:off x="448964" y="1749244"/>
            <a:ext cx="4428445" cy="4428445"/>
          </a:xfrm>
        </p:spPr>
        <p:txBody>
          <a:bodyPr>
            <a:normAutofit/>
          </a:bodyPr>
          <a:lstStyle/>
          <a:p>
            <a:r>
              <a:rPr lang="en-US" sz="2000" dirty="0"/>
              <a:t>The </a:t>
            </a:r>
            <a:r>
              <a:rPr lang="en-US" sz="2000" b="1" dirty="0"/>
              <a:t>programming phase</a:t>
            </a:r>
            <a:r>
              <a:rPr lang="en-US" sz="2000" dirty="0"/>
              <a:t> is where the project is built—not brick by brick, but decision by decision. </a:t>
            </a:r>
            <a:endParaRPr lang="en-US" sz="2000" dirty="0" smtClean="0"/>
          </a:p>
          <a:p>
            <a:r>
              <a:rPr lang="en-US" sz="2000" dirty="0" smtClean="0"/>
              <a:t>The </a:t>
            </a:r>
            <a:r>
              <a:rPr lang="en-US" sz="2000" dirty="0"/>
              <a:t>first step in the </a:t>
            </a:r>
            <a:r>
              <a:rPr lang="en-US" sz="2000" dirty="0" smtClean="0"/>
              <a:t>programming phase </a:t>
            </a:r>
            <a:r>
              <a:rPr lang="en-US" sz="2000" dirty="0"/>
              <a:t>is for problem-seeking. </a:t>
            </a:r>
            <a:endParaRPr lang="en-US" sz="2000" dirty="0" smtClean="0"/>
          </a:p>
          <a:p>
            <a:r>
              <a:rPr lang="en-US" sz="2000" dirty="0" smtClean="0"/>
              <a:t>You </a:t>
            </a:r>
            <a:r>
              <a:rPr lang="en-US" sz="2000" dirty="0"/>
              <a:t>will mainly ask your client questions to gain an understanding of their problems, wants, and needs. </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751" y="1596540"/>
            <a:ext cx="3717038" cy="4956050"/>
          </a:xfrm>
          <a:prstGeom prst="rect">
            <a:avLst/>
          </a:prstGeom>
        </p:spPr>
      </p:pic>
    </p:spTree>
    <p:extLst>
      <p:ext uri="{BB962C8B-B14F-4D97-AF65-F5344CB8AC3E}">
        <p14:creationId xmlns:p14="http://schemas.microsoft.com/office/powerpoint/2010/main" val="527247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Programming Process</a:t>
            </a:r>
            <a:endParaRPr lang="en-US" dirty="0"/>
          </a:p>
        </p:txBody>
      </p:sp>
      <p:sp>
        <p:nvSpPr>
          <p:cNvPr id="5" name="Content Placeholder 4"/>
          <p:cNvSpPr>
            <a:spLocks noGrp="1"/>
          </p:cNvSpPr>
          <p:nvPr>
            <p:ph idx="1"/>
          </p:nvPr>
        </p:nvSpPr>
        <p:spPr>
          <a:xfrm>
            <a:off x="448965" y="1749244"/>
            <a:ext cx="8229600" cy="4733855"/>
          </a:xfrm>
        </p:spPr>
        <p:txBody>
          <a:bodyPr>
            <a:normAutofit/>
          </a:bodyPr>
          <a:lstStyle/>
          <a:p>
            <a:pPr marL="514350" indent="-514350">
              <a:buFont typeface="+mj-lt"/>
              <a:buAutoNum type="arabicPeriod"/>
            </a:pPr>
            <a:r>
              <a:rPr lang="en-US" sz="2000" b="1" dirty="0" smtClean="0"/>
              <a:t>Establish </a:t>
            </a:r>
            <a:r>
              <a:rPr lang="en-US" sz="2000" b="1" dirty="0"/>
              <a:t>goals and </a:t>
            </a:r>
            <a:r>
              <a:rPr lang="en-US" sz="2000" b="1" dirty="0" smtClean="0"/>
              <a:t>objectives</a:t>
            </a:r>
          </a:p>
          <a:p>
            <a:pPr marL="914400" lvl="1" indent="-514350">
              <a:buFont typeface="+mj-lt"/>
              <a:buAutoNum type="alphaLcPeriod"/>
            </a:pPr>
            <a:r>
              <a:rPr lang="en-US" sz="1800" dirty="0" smtClean="0"/>
              <a:t>Here </a:t>
            </a:r>
            <a:r>
              <a:rPr lang="en-US" sz="1800" dirty="0"/>
              <a:t>are some questions you can ask in this early design phase:</a:t>
            </a:r>
          </a:p>
          <a:p>
            <a:pPr marL="1314450" lvl="2" indent="-514350">
              <a:buFont typeface="+mj-lt"/>
              <a:buAutoNum type="arabicPeriod"/>
            </a:pPr>
            <a:r>
              <a:rPr lang="en-US" sz="1800" dirty="0" smtClean="0"/>
              <a:t>How </a:t>
            </a:r>
            <a:r>
              <a:rPr lang="en-US" sz="1800" dirty="0"/>
              <a:t>should the form and image of the building impact the users and surrounding areas?</a:t>
            </a:r>
          </a:p>
          <a:p>
            <a:pPr marL="1314450" lvl="2" indent="-514350">
              <a:buFont typeface="+mj-lt"/>
              <a:buAutoNum type="arabicPeriod"/>
            </a:pPr>
            <a:r>
              <a:rPr lang="en-US" sz="1800" dirty="0"/>
              <a:t>What will be the main and side uses of the building?</a:t>
            </a:r>
          </a:p>
          <a:p>
            <a:pPr marL="1314450" lvl="2" indent="-514350">
              <a:buFont typeface="+mj-lt"/>
              <a:buAutoNum type="arabicPeriod"/>
            </a:pPr>
            <a:r>
              <a:rPr lang="en-US" sz="1800" dirty="0"/>
              <a:t>What is the budget and is it firm?</a:t>
            </a:r>
          </a:p>
          <a:p>
            <a:pPr marL="1314450" lvl="2" indent="-514350">
              <a:buFont typeface="+mj-lt"/>
              <a:buAutoNum type="arabicPeriod"/>
            </a:pPr>
            <a:r>
              <a:rPr lang="en-US" sz="1800" dirty="0"/>
              <a:t>When do they want the building to be occupied?</a:t>
            </a:r>
          </a:p>
          <a:p>
            <a:pPr marL="1314450" lvl="2" indent="-514350">
              <a:buFont typeface="+mj-lt"/>
              <a:buAutoNum type="arabicPeriod"/>
            </a:pPr>
            <a:r>
              <a:rPr lang="en-US" sz="1800" dirty="0"/>
              <a:t>Are there any restrictions or requirements that will impact the design process?</a:t>
            </a:r>
          </a:p>
          <a:p>
            <a:endParaRPr lang="en-US" dirty="0"/>
          </a:p>
        </p:txBody>
      </p:sp>
    </p:spTree>
    <p:extLst>
      <p:ext uri="{BB962C8B-B14F-4D97-AF65-F5344CB8AC3E}">
        <p14:creationId xmlns:p14="http://schemas.microsoft.com/office/powerpoint/2010/main" val="4040237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Programming Process (continued)</a:t>
            </a:r>
            <a:endParaRPr lang="en-US" dirty="0"/>
          </a:p>
        </p:txBody>
      </p:sp>
      <p:sp>
        <p:nvSpPr>
          <p:cNvPr id="5" name="Content Placeholder 4"/>
          <p:cNvSpPr>
            <a:spLocks noGrp="1"/>
          </p:cNvSpPr>
          <p:nvPr>
            <p:ph idx="1"/>
          </p:nvPr>
        </p:nvSpPr>
        <p:spPr>
          <a:xfrm>
            <a:off x="448965" y="1749245"/>
            <a:ext cx="8229600" cy="4886560"/>
          </a:xfrm>
        </p:spPr>
        <p:txBody>
          <a:bodyPr>
            <a:normAutofit fontScale="62500" lnSpcReduction="20000"/>
          </a:bodyPr>
          <a:lstStyle/>
          <a:p>
            <a:pPr marL="514350" indent="-514350">
              <a:buFont typeface="+mj-lt"/>
              <a:buAutoNum type="arabicPeriod" startAt="2"/>
            </a:pPr>
            <a:r>
              <a:rPr lang="en-US" sz="3200" b="1" dirty="0" smtClean="0"/>
              <a:t>Gather </a:t>
            </a:r>
            <a:r>
              <a:rPr lang="en-US" sz="3200" b="1" dirty="0"/>
              <a:t>relevant </a:t>
            </a:r>
            <a:r>
              <a:rPr lang="en-US" sz="3200" b="1" dirty="0" smtClean="0"/>
              <a:t>information</a:t>
            </a:r>
          </a:p>
          <a:p>
            <a:pPr marL="914400" lvl="1" indent="-514350">
              <a:buFont typeface="+mj-lt"/>
              <a:buAutoNum type="alphaLcPeriod"/>
            </a:pPr>
            <a:r>
              <a:rPr lang="en-US" dirty="0" smtClean="0"/>
              <a:t>Use </a:t>
            </a:r>
            <a:r>
              <a:rPr lang="en-US" dirty="0"/>
              <a:t>good questions to gain a very clear understanding of every space in the building and the client’s wants and needs. Take your time with this step – the more questions you ask now, the more accurate the programming phase will be.</a:t>
            </a:r>
          </a:p>
          <a:p>
            <a:pPr marL="914400" lvl="1" indent="-514350">
              <a:buFont typeface="+mj-lt"/>
              <a:buAutoNum type="alphaLcPeriod"/>
            </a:pPr>
            <a:r>
              <a:rPr lang="en-US" dirty="0"/>
              <a:t>The questions should be both quantitative, e.g. how big should the space be, and qualitative, e.g. how should the space </a:t>
            </a:r>
            <a:r>
              <a:rPr lang="en-US" dirty="0" smtClean="0"/>
              <a:t>feel and look.</a:t>
            </a:r>
            <a:endParaRPr lang="en-US" dirty="0"/>
          </a:p>
          <a:p>
            <a:pPr marL="914400" lvl="1" indent="-514350">
              <a:buFont typeface="+mj-lt"/>
              <a:buAutoNum type="alphaLcPeriod"/>
            </a:pPr>
            <a:r>
              <a:rPr lang="en-US" dirty="0"/>
              <a:t>If the client has an existing building that serves the same purpose, use that as a springboard to nail down what the client wants and doesn’t want.</a:t>
            </a:r>
          </a:p>
          <a:p>
            <a:pPr marL="914400" lvl="1" indent="-514350">
              <a:buFont typeface="+mj-lt"/>
              <a:buAutoNum type="alphaLcPeriod"/>
            </a:pPr>
            <a:r>
              <a:rPr lang="en-US" dirty="0"/>
              <a:t>Listen to the client complain about all the issues with their current master bathroom. People often have a stronger idea of what they don’t like than what they do like.</a:t>
            </a:r>
          </a:p>
          <a:p>
            <a:pPr marL="514350" indent="-514350">
              <a:buFont typeface="+mj-lt"/>
              <a:buAutoNum type="arabicPeriod" startAt="2"/>
            </a:pPr>
            <a:r>
              <a:rPr lang="en-US" sz="3200" b="1" dirty="0"/>
              <a:t>Identify </a:t>
            </a:r>
            <a:r>
              <a:rPr lang="en-US" sz="3200" b="1" dirty="0" smtClean="0"/>
              <a:t>strategies</a:t>
            </a:r>
          </a:p>
          <a:p>
            <a:pPr marL="914400" lvl="1" indent="-514350">
              <a:buFont typeface="+mj-lt"/>
              <a:buAutoNum type="alphaLcPeriod"/>
            </a:pPr>
            <a:r>
              <a:rPr lang="en-US" dirty="0" smtClean="0"/>
              <a:t>Now </a:t>
            </a:r>
            <a:r>
              <a:rPr lang="en-US" dirty="0"/>
              <a:t>that you know how each room will be used, you can look at how those spaces fit together. Continue to get the owner’s input at this stage of the design phase.</a:t>
            </a:r>
          </a:p>
          <a:p>
            <a:pPr marL="914400" lvl="1" indent="-514350">
              <a:buFont typeface="+mj-lt"/>
              <a:buAutoNum type="alphaLcPeriod"/>
            </a:pPr>
            <a:r>
              <a:rPr lang="en-US" dirty="0"/>
              <a:t>Just because you think you know how the spaces should fit and flow together, doesn’t mean that is how the owner wants or needs it</a:t>
            </a:r>
            <a:r>
              <a:rPr lang="en-US" dirty="0" smtClean="0"/>
              <a:t>.</a:t>
            </a:r>
            <a:endParaRPr lang="en-US" dirty="0"/>
          </a:p>
        </p:txBody>
      </p:sp>
    </p:spTree>
    <p:extLst>
      <p:ext uri="{BB962C8B-B14F-4D97-AF65-F5344CB8AC3E}">
        <p14:creationId xmlns:p14="http://schemas.microsoft.com/office/powerpoint/2010/main" val="16737998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4</a:t>
            </a:r>
            <a:endParaRPr lang="en-US" dirty="0"/>
          </a:p>
        </p:txBody>
      </p:sp>
      <p:sp>
        <p:nvSpPr>
          <p:cNvPr id="3" name="Content Placeholder 2"/>
          <p:cNvSpPr>
            <a:spLocks noGrp="1"/>
          </p:cNvSpPr>
          <p:nvPr>
            <p:ph idx="1"/>
          </p:nvPr>
        </p:nvSpPr>
        <p:spPr/>
        <p:txBody>
          <a:bodyPr/>
          <a:lstStyle/>
          <a:p>
            <a:pPr marL="0" indent="0">
              <a:buNone/>
            </a:pPr>
            <a:r>
              <a:rPr lang="en-US" sz="2400" dirty="0"/>
              <a:t>Measure a room such as one where you live or where your troop meets. Make an accurately scaled drawing of the room's floor plan showing walls, doors, closets, windows, and any built-in furniture or cabinets. Neatly label your drawing with the following: your name, the date, what room you drew, and the scale of the drawing. (Drawing scale: 1/4 inch = 1 foot) </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7680"/>
            <a:ext cx="914400" cy="933450"/>
          </a:xfrm>
          <a:prstGeom prst="rect">
            <a:avLst/>
          </a:prstGeom>
        </p:spPr>
      </p:pic>
    </p:spTree>
    <p:extLst>
      <p:ext uri="{BB962C8B-B14F-4D97-AF65-F5344CB8AC3E}">
        <p14:creationId xmlns:p14="http://schemas.microsoft.com/office/powerpoint/2010/main" val="2982078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Draw a Floor Plan to Scale</a:t>
            </a:r>
            <a:endParaRPr lang="en-US" dirty="0"/>
          </a:p>
        </p:txBody>
      </p:sp>
      <p:sp>
        <p:nvSpPr>
          <p:cNvPr id="3" name="Content Placeholder 2"/>
          <p:cNvSpPr>
            <a:spLocks noGrp="1"/>
          </p:cNvSpPr>
          <p:nvPr>
            <p:ph idx="1"/>
          </p:nvPr>
        </p:nvSpPr>
        <p:spPr>
          <a:xfrm>
            <a:off x="448964" y="1749244"/>
            <a:ext cx="5039265" cy="4123035"/>
          </a:xfrm>
        </p:spPr>
        <p:txBody>
          <a:bodyPr>
            <a:normAutofit fontScale="77500" lnSpcReduction="20000"/>
          </a:bodyPr>
          <a:lstStyle/>
          <a:p>
            <a:r>
              <a:rPr lang="en-US" dirty="0"/>
              <a:t>Sketching a rough outline on paper can be useful for planning a room arrangement, but taking the time to draw a floor plan to scale is often worth the extra effort. </a:t>
            </a:r>
            <a:endParaRPr lang="en-US" dirty="0" smtClean="0"/>
          </a:p>
          <a:p>
            <a:r>
              <a:rPr lang="en-US" dirty="0" smtClean="0"/>
              <a:t>Scale </a:t>
            </a:r>
            <a:r>
              <a:rPr lang="en-US" dirty="0"/>
              <a:t>floor plans aid the design process and can really help you visualize things, such as the ideal furniture layout. </a:t>
            </a:r>
            <a:endParaRPr lang="en-US" dirty="0" smtClean="0"/>
          </a:p>
          <a:p>
            <a:r>
              <a:rPr lang="en-US" dirty="0" smtClean="0"/>
              <a:t>Creating </a:t>
            </a:r>
            <a:r>
              <a:rPr lang="en-US" dirty="0"/>
              <a:t>a floor plan to scale can be as simple as taking accurate measurements with a tape measure, then using a pencil and graph paper to scale down your results. </a:t>
            </a:r>
            <a:endParaRPr lang="en-US" dirty="0"/>
          </a:p>
        </p:txBody>
      </p:sp>
      <p:pic>
        <p:nvPicPr>
          <p:cNvPr id="6" name="Picture 5"/>
          <p:cNvPicPr>
            <a:picLocks noChangeAspect="1"/>
          </p:cNvPicPr>
          <p:nvPr/>
        </p:nvPicPr>
        <p:blipFill>
          <a:blip r:embed="rId2"/>
          <a:stretch>
            <a:fillRect/>
          </a:stretch>
        </p:blipFill>
        <p:spPr>
          <a:xfrm>
            <a:off x="5695147" y="1749244"/>
            <a:ext cx="2983418" cy="2415606"/>
          </a:xfrm>
          <a:prstGeom prst="rect">
            <a:avLst/>
          </a:prstGeom>
        </p:spPr>
      </p:pic>
    </p:spTree>
    <p:extLst>
      <p:ext uri="{BB962C8B-B14F-4D97-AF65-F5344CB8AC3E}">
        <p14:creationId xmlns:p14="http://schemas.microsoft.com/office/powerpoint/2010/main" val="1269093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Scaled Drawing of Floor Plan</a:t>
            </a:r>
            <a:endParaRPr lang="en-US" dirty="0"/>
          </a:p>
        </p:txBody>
      </p:sp>
      <p:sp>
        <p:nvSpPr>
          <p:cNvPr id="3" name="Content Placeholder 2"/>
          <p:cNvSpPr>
            <a:spLocks noGrp="1"/>
          </p:cNvSpPr>
          <p:nvPr>
            <p:ph idx="1"/>
          </p:nvPr>
        </p:nvSpPr>
        <p:spPr>
          <a:xfrm>
            <a:off x="448965" y="1749245"/>
            <a:ext cx="4275740" cy="4886560"/>
          </a:xfrm>
        </p:spPr>
        <p:txBody>
          <a:bodyPr>
            <a:normAutofit fontScale="85000" lnSpcReduction="20000"/>
          </a:bodyPr>
          <a:lstStyle/>
          <a:p>
            <a:r>
              <a:rPr lang="en-US" sz="2400" dirty="0"/>
              <a:t>Take corner to corner wall measurements around the room. </a:t>
            </a:r>
            <a:endParaRPr lang="en-US" sz="2400" dirty="0" smtClean="0"/>
          </a:p>
          <a:p>
            <a:pPr lvl="1"/>
            <a:r>
              <a:rPr lang="en-US" sz="2400" dirty="0" smtClean="0"/>
              <a:t>Run </a:t>
            </a:r>
            <a:r>
              <a:rPr lang="en-US" sz="2400" dirty="0"/>
              <a:t>a tape measure from corner to corner on top of the baseboard (if there is one) or along the floor (if there isn’t a baseboard). </a:t>
            </a:r>
            <a:endParaRPr lang="en-US" sz="2400" dirty="0" smtClean="0"/>
          </a:p>
          <a:p>
            <a:pPr lvl="1"/>
            <a:r>
              <a:rPr lang="en-US" sz="2400" dirty="0" smtClean="0"/>
              <a:t>If </a:t>
            </a:r>
            <a:r>
              <a:rPr lang="en-US" sz="2400" dirty="0"/>
              <a:t>there are many obstructions (furniture, etc.) against the walls, you can instead use a stepladder and measure along the ceiling. </a:t>
            </a:r>
            <a:endParaRPr lang="en-US" sz="2400" dirty="0" smtClean="0"/>
          </a:p>
          <a:p>
            <a:pPr lvl="1"/>
            <a:r>
              <a:rPr lang="en-US" sz="2400" dirty="0" smtClean="0"/>
              <a:t>It’s </a:t>
            </a:r>
            <a:r>
              <a:rPr lang="en-US" sz="2400" dirty="0"/>
              <a:t>easier to work with a helper (to hold the end of the tape), especially in a larger room or when you need precise measurements.</a:t>
            </a:r>
            <a:endParaRPr lang="en-US" sz="2200" dirty="0" smtClean="0"/>
          </a:p>
        </p:txBody>
      </p:sp>
      <p:pic>
        <p:nvPicPr>
          <p:cNvPr id="6" name="Picture 5"/>
          <p:cNvPicPr>
            <a:picLocks noChangeAspect="1"/>
          </p:cNvPicPr>
          <p:nvPr/>
        </p:nvPicPr>
        <p:blipFill>
          <a:blip r:embed="rId2"/>
          <a:stretch>
            <a:fillRect/>
          </a:stretch>
        </p:blipFill>
        <p:spPr>
          <a:xfrm>
            <a:off x="5182820" y="2054655"/>
            <a:ext cx="3467100" cy="2600325"/>
          </a:xfrm>
          <a:prstGeom prst="rect">
            <a:avLst/>
          </a:prstGeom>
        </p:spPr>
      </p:pic>
    </p:spTree>
    <p:extLst>
      <p:ext uri="{BB962C8B-B14F-4D97-AF65-F5344CB8AC3E}">
        <p14:creationId xmlns:p14="http://schemas.microsoft.com/office/powerpoint/2010/main" val="1320470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Architecture Merit Badge Requirements</a:t>
            </a:r>
          </a:p>
        </p:txBody>
      </p:sp>
      <p:sp>
        <p:nvSpPr>
          <p:cNvPr id="5" name="Content Placeholder 4"/>
          <p:cNvSpPr>
            <a:spLocks noGrp="1"/>
          </p:cNvSpPr>
          <p:nvPr>
            <p:ph idx="1"/>
          </p:nvPr>
        </p:nvSpPr>
        <p:spPr>
          <a:xfrm>
            <a:off x="1670605" y="1291130"/>
            <a:ext cx="7016195" cy="5497380"/>
          </a:xfrm>
        </p:spPr>
        <p:txBody>
          <a:bodyPr>
            <a:normAutofit/>
          </a:bodyPr>
          <a:lstStyle/>
          <a:p>
            <a:pPr marL="514350" indent="-514350">
              <a:buFont typeface="+mj-lt"/>
              <a:buAutoNum type="arabicPeriod" startAt="3"/>
            </a:pPr>
            <a:r>
              <a:rPr lang="en-US" dirty="0" smtClean="0"/>
              <a:t>Do </a:t>
            </a:r>
            <a:r>
              <a:rPr lang="en-US" dirty="0"/>
              <a:t>ONE of the following: </a:t>
            </a:r>
          </a:p>
          <a:p>
            <a:pPr marL="914400" lvl="2" indent="-514350">
              <a:buFont typeface="+mj-lt"/>
              <a:buAutoNum type="alphaLcPeriod" startAt="3"/>
              <a:tabLst>
                <a:tab pos="461963" algn="l"/>
              </a:tabLst>
            </a:pPr>
            <a:r>
              <a:rPr lang="en-US" dirty="0" smtClean="0"/>
              <a:t>Interview </a:t>
            </a:r>
            <a:r>
              <a:rPr lang="en-US" dirty="0"/>
              <a:t>someone who might be your client (such as a prospective homeowner or business owner) if you were an architect. Find out what your client's requirements would be for designing a new home or business building. Write a short program including a list of requirements for the project, the functions of the building and site, hoe the functions relate to one another, and the goals of the project</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4114061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Scaled Drawing of Floor Plan</a:t>
            </a:r>
            <a:endParaRPr lang="en-US" dirty="0"/>
          </a:p>
        </p:txBody>
      </p:sp>
      <p:sp>
        <p:nvSpPr>
          <p:cNvPr id="3" name="Content Placeholder 2"/>
          <p:cNvSpPr>
            <a:spLocks noGrp="1"/>
          </p:cNvSpPr>
          <p:nvPr>
            <p:ph idx="1"/>
          </p:nvPr>
        </p:nvSpPr>
        <p:spPr>
          <a:xfrm>
            <a:off x="448965" y="1749245"/>
            <a:ext cx="4275740" cy="4886560"/>
          </a:xfrm>
        </p:spPr>
        <p:txBody>
          <a:bodyPr>
            <a:normAutofit fontScale="85000" lnSpcReduction="10000"/>
          </a:bodyPr>
          <a:lstStyle/>
          <a:p>
            <a:r>
              <a:rPr lang="en-US" sz="2400" dirty="0"/>
              <a:t>Add the room measurements to a rough sketch of the room. </a:t>
            </a:r>
            <a:endParaRPr lang="en-US" sz="2400" dirty="0" smtClean="0"/>
          </a:p>
          <a:p>
            <a:pPr lvl="1"/>
            <a:r>
              <a:rPr lang="en-US" sz="2400" dirty="0"/>
              <a:t>Skip the ruler or graph paper and feel free to just use a pencil and blank paper. </a:t>
            </a:r>
            <a:endParaRPr lang="en-US" sz="2400" dirty="0" smtClean="0"/>
          </a:p>
          <a:p>
            <a:pPr lvl="1"/>
            <a:r>
              <a:rPr lang="en-US" sz="2400" dirty="0" smtClean="0"/>
              <a:t>If </a:t>
            </a:r>
            <a:r>
              <a:rPr lang="en-US" sz="2400" dirty="0"/>
              <a:t>you’re measuring a basic rectangular room, simply jot down your 4 measurements next to the corresponding walls. </a:t>
            </a:r>
            <a:endParaRPr lang="en-US" sz="2400" dirty="0" smtClean="0"/>
          </a:p>
          <a:p>
            <a:pPr lvl="1"/>
            <a:r>
              <a:rPr lang="en-US" sz="2400" dirty="0" smtClean="0"/>
              <a:t>If </a:t>
            </a:r>
            <a:r>
              <a:rPr lang="en-US" sz="2400" dirty="0"/>
              <a:t>the room has bump-outs for a closet, an angled corner, etc., add those measurements as well in the appropriate spot. </a:t>
            </a:r>
            <a:endParaRPr lang="en-US" sz="2400" dirty="0" smtClean="0"/>
          </a:p>
          <a:p>
            <a:pPr lvl="1"/>
            <a:r>
              <a:rPr lang="en-US" sz="2400" dirty="0" smtClean="0"/>
              <a:t>Write </a:t>
            </a:r>
            <a:r>
              <a:rPr lang="en-US" sz="2400" dirty="0"/>
              <a:t>down feet/inches measurements in the form 11’ 6” or 10’ 3</a:t>
            </a:r>
            <a:r>
              <a:rPr lang="en-US" sz="2400" dirty="0" smtClean="0"/>
              <a:t>¼”.</a:t>
            </a:r>
            <a:endParaRPr lang="en-US" sz="2400" dirty="0"/>
          </a:p>
        </p:txBody>
      </p:sp>
      <p:pic>
        <p:nvPicPr>
          <p:cNvPr id="5" name="Picture 4"/>
          <p:cNvPicPr>
            <a:picLocks noChangeAspect="1"/>
          </p:cNvPicPr>
          <p:nvPr/>
        </p:nvPicPr>
        <p:blipFill>
          <a:blip r:embed="rId2"/>
          <a:stretch>
            <a:fillRect/>
          </a:stretch>
        </p:blipFill>
        <p:spPr>
          <a:xfrm>
            <a:off x="4877410" y="1758443"/>
            <a:ext cx="4077920" cy="3058440"/>
          </a:xfrm>
          <a:prstGeom prst="rect">
            <a:avLst/>
          </a:prstGeom>
        </p:spPr>
      </p:pic>
    </p:spTree>
    <p:extLst>
      <p:ext uri="{BB962C8B-B14F-4D97-AF65-F5344CB8AC3E}">
        <p14:creationId xmlns:p14="http://schemas.microsoft.com/office/powerpoint/2010/main" val="2659115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Scaled Drawing of Floor Plan</a:t>
            </a:r>
            <a:endParaRPr lang="en-US" dirty="0"/>
          </a:p>
        </p:txBody>
      </p:sp>
      <p:sp>
        <p:nvSpPr>
          <p:cNvPr id="3" name="Content Placeholder 2"/>
          <p:cNvSpPr>
            <a:spLocks noGrp="1"/>
          </p:cNvSpPr>
          <p:nvPr>
            <p:ph idx="1"/>
          </p:nvPr>
        </p:nvSpPr>
        <p:spPr>
          <a:xfrm>
            <a:off x="448965" y="1749245"/>
            <a:ext cx="4428445" cy="4886560"/>
          </a:xfrm>
        </p:spPr>
        <p:txBody>
          <a:bodyPr>
            <a:normAutofit fontScale="85000" lnSpcReduction="20000"/>
          </a:bodyPr>
          <a:lstStyle/>
          <a:p>
            <a:r>
              <a:rPr lang="en-US" sz="2400" dirty="0"/>
              <a:t>Convert your measurements with a scale ruler for precision</a:t>
            </a:r>
            <a:r>
              <a:rPr lang="en-US" sz="2400" dirty="0" smtClean="0"/>
              <a:t>.</a:t>
            </a:r>
          </a:p>
          <a:p>
            <a:pPr lvl="1"/>
            <a:r>
              <a:rPr lang="en-US" sz="2000" dirty="0"/>
              <a:t>A scale ruler (or architect’s scale) looks like a triangular-shaped ruler and can adjust measurements to your preferred scale quickly. </a:t>
            </a:r>
            <a:endParaRPr lang="en-US" sz="2000" dirty="0" smtClean="0"/>
          </a:p>
          <a:p>
            <a:pPr lvl="1"/>
            <a:r>
              <a:rPr lang="en-US" sz="2000" dirty="0" smtClean="0"/>
              <a:t>The </a:t>
            </a:r>
            <a:r>
              <a:rPr lang="en-US" sz="2000" dirty="0"/>
              <a:t>different sides of the scale are marked with different common scale ratios—for instance, ¼” = 1’, which is common for architectural drawings. </a:t>
            </a:r>
            <a:endParaRPr lang="en-US" sz="2000" dirty="0" smtClean="0"/>
          </a:p>
          <a:p>
            <a:pPr lvl="1"/>
            <a:r>
              <a:rPr lang="en-US" sz="2000" dirty="0" smtClean="0"/>
              <a:t>Once </a:t>
            </a:r>
            <a:r>
              <a:rPr lang="en-US" sz="2000" dirty="0"/>
              <a:t>you find the side with your preferred ratio, simply do the following</a:t>
            </a:r>
            <a:r>
              <a:rPr lang="en-US" sz="2000" dirty="0" smtClean="0"/>
              <a:t>:</a:t>
            </a:r>
            <a:r>
              <a:rPr lang="en-US" sz="2000" baseline="30000" dirty="0" smtClean="0"/>
              <a:t> </a:t>
            </a:r>
            <a:r>
              <a:rPr lang="en-US" sz="2000" dirty="0"/>
              <a:t>Lay that side of the ruler on your paper.</a:t>
            </a:r>
          </a:p>
          <a:p>
            <a:pPr lvl="1"/>
            <a:r>
              <a:rPr lang="en-US" sz="2000" dirty="0"/>
              <a:t>Draw a line on the paper between the zero mark on the ruler and the number mark on the ruler that matches the length of the wall you’re drawing (e.g. 11’).</a:t>
            </a:r>
          </a:p>
          <a:p>
            <a:pPr lvl="1"/>
            <a:r>
              <a:rPr lang="en-US" sz="2000" dirty="0"/>
              <a:t>The line will automatically be at a ¼” = 1’ scale, meaning it will be 2 ¾” long to represent an 11’ long wall.</a:t>
            </a:r>
          </a:p>
          <a:p>
            <a:endParaRPr lang="en-US" sz="2000" dirty="0" smtClean="0"/>
          </a:p>
        </p:txBody>
      </p:sp>
      <p:pic>
        <p:nvPicPr>
          <p:cNvPr id="6" name="Picture 5"/>
          <p:cNvPicPr>
            <a:picLocks noChangeAspect="1"/>
          </p:cNvPicPr>
          <p:nvPr/>
        </p:nvPicPr>
        <p:blipFill>
          <a:blip r:embed="rId2"/>
          <a:stretch>
            <a:fillRect/>
          </a:stretch>
        </p:blipFill>
        <p:spPr>
          <a:xfrm>
            <a:off x="5007858" y="1749245"/>
            <a:ext cx="3670707" cy="2753030"/>
          </a:xfrm>
          <a:prstGeom prst="rect">
            <a:avLst/>
          </a:prstGeom>
        </p:spPr>
      </p:pic>
    </p:spTree>
    <p:extLst>
      <p:ext uri="{BB962C8B-B14F-4D97-AF65-F5344CB8AC3E}">
        <p14:creationId xmlns:p14="http://schemas.microsoft.com/office/powerpoint/2010/main" val="551157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Scaled Drawing of Floor Plan</a:t>
            </a:r>
            <a:endParaRPr lang="en-US" dirty="0"/>
          </a:p>
        </p:txBody>
      </p:sp>
      <p:sp>
        <p:nvSpPr>
          <p:cNvPr id="3" name="Content Placeholder 2"/>
          <p:cNvSpPr>
            <a:spLocks noGrp="1"/>
          </p:cNvSpPr>
          <p:nvPr>
            <p:ph idx="1"/>
          </p:nvPr>
        </p:nvSpPr>
        <p:spPr>
          <a:xfrm>
            <a:off x="448965" y="1443835"/>
            <a:ext cx="4886560" cy="5414165"/>
          </a:xfrm>
        </p:spPr>
        <p:txBody>
          <a:bodyPr>
            <a:noAutofit/>
          </a:bodyPr>
          <a:lstStyle/>
          <a:p>
            <a:r>
              <a:rPr lang="en-US" sz="2400" dirty="0"/>
              <a:t>Use a “one square equals one foot” scale on graph paper for simplicity. </a:t>
            </a:r>
            <a:endParaRPr lang="en-US" sz="2400" dirty="0" smtClean="0"/>
          </a:p>
          <a:p>
            <a:pPr lvl="1"/>
            <a:r>
              <a:rPr lang="en-US" sz="1800" dirty="0"/>
              <a:t>If you don't have a scale ruler, a typical 8 in × 10.5 in (20 cm × 27 cm) sheet of graph paper with a grid of .25 in (0.64 cm) squares will work just fine. </a:t>
            </a:r>
            <a:endParaRPr lang="en-US" sz="1800" dirty="0" smtClean="0"/>
          </a:p>
          <a:p>
            <a:pPr lvl="1"/>
            <a:r>
              <a:rPr lang="en-US" sz="1800" dirty="0" smtClean="0"/>
              <a:t>At </a:t>
            </a:r>
            <a:r>
              <a:rPr lang="en-US" sz="1800" dirty="0"/>
              <a:t>this size, you’ll find approximately 41 squares running along the long side of the paper, and 31 squares on the short side. </a:t>
            </a:r>
            <a:endParaRPr lang="en-US" sz="1800" dirty="0" smtClean="0"/>
          </a:p>
          <a:p>
            <a:pPr lvl="1"/>
            <a:r>
              <a:rPr lang="en-US" sz="1800" dirty="0" smtClean="0"/>
              <a:t>So </a:t>
            </a:r>
            <a:r>
              <a:rPr lang="en-US" sz="1800" dirty="0"/>
              <a:t>as long as the room isn't bigger than 40 </a:t>
            </a:r>
            <a:r>
              <a:rPr lang="en-US" sz="1800" dirty="0" err="1"/>
              <a:t>ft</a:t>
            </a:r>
            <a:r>
              <a:rPr lang="en-US" sz="1800" dirty="0"/>
              <a:t> × 30 </a:t>
            </a:r>
            <a:r>
              <a:rPr lang="en-US" sz="1800" dirty="0" err="1"/>
              <a:t>ft</a:t>
            </a:r>
            <a:r>
              <a:rPr lang="en-US" sz="1800" dirty="0"/>
              <a:t> (12.2 m × 9.1 m)), a single square can represent one square foot. </a:t>
            </a:r>
            <a:endParaRPr lang="en-US" sz="1800" dirty="0" smtClean="0"/>
          </a:p>
          <a:p>
            <a:pPr lvl="1"/>
            <a:r>
              <a:rPr lang="en-US" sz="1800" dirty="0" smtClean="0"/>
              <a:t>This </a:t>
            </a:r>
            <a:r>
              <a:rPr lang="en-US" sz="1800" dirty="0"/>
              <a:t>¼” = 1’ scale (also represented by the ratio 1:48) is very common in architectural measurements in the U.S.</a:t>
            </a:r>
          </a:p>
          <a:p>
            <a:endParaRPr lang="en-US" sz="1800" dirty="0" smtClean="0"/>
          </a:p>
        </p:txBody>
      </p:sp>
      <p:pic>
        <p:nvPicPr>
          <p:cNvPr id="6" name="Picture 5"/>
          <p:cNvPicPr>
            <a:picLocks noChangeAspect="1"/>
          </p:cNvPicPr>
          <p:nvPr/>
        </p:nvPicPr>
        <p:blipFill>
          <a:blip r:embed="rId2"/>
          <a:stretch>
            <a:fillRect/>
          </a:stretch>
        </p:blipFill>
        <p:spPr>
          <a:xfrm>
            <a:off x="5335525" y="1749245"/>
            <a:ext cx="3670707" cy="2753030"/>
          </a:xfrm>
          <a:prstGeom prst="rect">
            <a:avLst/>
          </a:prstGeom>
        </p:spPr>
      </p:pic>
    </p:spTree>
    <p:extLst>
      <p:ext uri="{BB962C8B-B14F-4D97-AF65-F5344CB8AC3E}">
        <p14:creationId xmlns:p14="http://schemas.microsoft.com/office/powerpoint/2010/main" val="403538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Scaled Drawing of Floor Plan</a:t>
            </a:r>
            <a:endParaRPr lang="en-US" dirty="0"/>
          </a:p>
        </p:txBody>
      </p:sp>
      <p:sp>
        <p:nvSpPr>
          <p:cNvPr id="3" name="Content Placeholder 2"/>
          <p:cNvSpPr>
            <a:spLocks noGrp="1"/>
          </p:cNvSpPr>
          <p:nvPr>
            <p:ph idx="1"/>
          </p:nvPr>
        </p:nvSpPr>
        <p:spPr>
          <a:xfrm>
            <a:off x="448965" y="1749245"/>
            <a:ext cx="4275740" cy="4886560"/>
          </a:xfrm>
        </p:spPr>
        <p:txBody>
          <a:bodyPr>
            <a:normAutofit/>
          </a:bodyPr>
          <a:lstStyle/>
          <a:p>
            <a:r>
              <a:rPr lang="en-US" sz="2400" dirty="0"/>
              <a:t>Measure all the doors and windows. </a:t>
            </a:r>
            <a:endParaRPr lang="en-US" sz="2400" dirty="0" smtClean="0"/>
          </a:p>
          <a:p>
            <a:pPr lvl="1"/>
            <a:r>
              <a:rPr lang="en-US" sz="2000" dirty="0" smtClean="0"/>
              <a:t>Measure </a:t>
            </a:r>
            <a:r>
              <a:rPr lang="en-US" sz="2000" dirty="0"/>
              <a:t>the width of each door and window opening (without frames), and the distance from either side to the corners of the wall the window or door is on. </a:t>
            </a:r>
            <a:endParaRPr lang="en-US" sz="2000" dirty="0" smtClean="0"/>
          </a:p>
          <a:p>
            <a:pPr lvl="1"/>
            <a:r>
              <a:rPr lang="en-US" sz="2000" dirty="0" smtClean="0"/>
              <a:t>Then</a:t>
            </a:r>
            <a:r>
              <a:rPr lang="en-US" sz="2000" dirty="0"/>
              <a:t>, convert these measurements to your chosen scale</a:t>
            </a:r>
            <a:r>
              <a:rPr lang="en-US" sz="2000" dirty="0" smtClean="0"/>
              <a:t>.</a:t>
            </a:r>
          </a:p>
          <a:p>
            <a:pPr lvl="1"/>
            <a:r>
              <a:rPr lang="en-US" sz="2000" dirty="0"/>
              <a:t>Example: A 3’ wide window will be represented by ¾” wide mark on your floor plan if you’re using a ¼” = 1’ scale.</a:t>
            </a:r>
            <a:endParaRPr lang="en-US" sz="2000" dirty="0" smtClean="0"/>
          </a:p>
        </p:txBody>
      </p:sp>
      <p:pic>
        <p:nvPicPr>
          <p:cNvPr id="6" name="Picture 5"/>
          <p:cNvPicPr>
            <a:picLocks noChangeAspect="1"/>
          </p:cNvPicPr>
          <p:nvPr/>
        </p:nvPicPr>
        <p:blipFill>
          <a:blip r:embed="rId2"/>
          <a:stretch>
            <a:fillRect/>
          </a:stretch>
        </p:blipFill>
        <p:spPr>
          <a:xfrm>
            <a:off x="4877410" y="1901950"/>
            <a:ext cx="4077920" cy="3058440"/>
          </a:xfrm>
          <a:prstGeom prst="rect">
            <a:avLst/>
          </a:prstGeom>
        </p:spPr>
      </p:pic>
    </p:spTree>
    <p:extLst>
      <p:ext uri="{BB962C8B-B14F-4D97-AF65-F5344CB8AC3E}">
        <p14:creationId xmlns:p14="http://schemas.microsoft.com/office/powerpoint/2010/main" val="1213154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Scaled Drawing of Floor Plan</a:t>
            </a:r>
            <a:endParaRPr lang="en-US" dirty="0"/>
          </a:p>
        </p:txBody>
      </p:sp>
      <p:sp>
        <p:nvSpPr>
          <p:cNvPr id="3" name="Content Placeholder 2"/>
          <p:cNvSpPr>
            <a:spLocks noGrp="1"/>
          </p:cNvSpPr>
          <p:nvPr>
            <p:ph idx="1"/>
          </p:nvPr>
        </p:nvSpPr>
        <p:spPr>
          <a:xfrm>
            <a:off x="448965" y="1749245"/>
            <a:ext cx="4275740" cy="4886560"/>
          </a:xfrm>
        </p:spPr>
        <p:txBody>
          <a:bodyPr>
            <a:normAutofit/>
          </a:bodyPr>
          <a:lstStyle/>
          <a:p>
            <a:r>
              <a:rPr lang="en-US" sz="2400" dirty="0"/>
              <a:t>Incorporate the walls, windows, and doors into your floor plan. </a:t>
            </a:r>
            <a:endParaRPr lang="en-US" sz="2400" dirty="0" smtClean="0"/>
          </a:p>
          <a:p>
            <a:pPr lvl="1"/>
            <a:r>
              <a:rPr lang="en-US" sz="2000" dirty="0" smtClean="0"/>
              <a:t>Draw </a:t>
            </a:r>
            <a:r>
              <a:rPr lang="en-US" sz="2000" dirty="0"/>
              <a:t>each window as a set of double lines and each door as a single line (i.e., the fully-opened door) with an arc (i.e., the actual swing path of the door). </a:t>
            </a:r>
            <a:endParaRPr lang="en-US" sz="2000" dirty="0" smtClean="0"/>
          </a:p>
          <a:p>
            <a:pPr lvl="1"/>
            <a:r>
              <a:rPr lang="en-US" sz="2000" dirty="0" smtClean="0"/>
              <a:t>Make </a:t>
            </a:r>
            <a:r>
              <a:rPr lang="en-US" sz="2000" dirty="0"/>
              <a:t>sure you place each in the right position along the walls in your scale drawing.</a:t>
            </a:r>
            <a:endParaRPr lang="en-US" sz="2000" dirty="0" smtClean="0"/>
          </a:p>
        </p:txBody>
      </p:sp>
      <p:pic>
        <p:nvPicPr>
          <p:cNvPr id="5" name="Picture 4"/>
          <p:cNvPicPr>
            <a:picLocks noChangeAspect="1"/>
          </p:cNvPicPr>
          <p:nvPr/>
        </p:nvPicPr>
        <p:blipFill>
          <a:blip r:embed="rId2"/>
          <a:stretch>
            <a:fillRect/>
          </a:stretch>
        </p:blipFill>
        <p:spPr>
          <a:xfrm>
            <a:off x="5182820" y="1901950"/>
            <a:ext cx="3670707" cy="2753030"/>
          </a:xfrm>
          <a:prstGeom prst="rect">
            <a:avLst/>
          </a:prstGeom>
        </p:spPr>
      </p:pic>
    </p:spTree>
    <p:extLst>
      <p:ext uri="{BB962C8B-B14F-4D97-AF65-F5344CB8AC3E}">
        <p14:creationId xmlns:p14="http://schemas.microsoft.com/office/powerpoint/2010/main" val="2501586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Scaled Drawing of Floor Plan</a:t>
            </a:r>
            <a:endParaRPr lang="en-US" dirty="0"/>
          </a:p>
        </p:txBody>
      </p:sp>
      <p:sp>
        <p:nvSpPr>
          <p:cNvPr id="3" name="Content Placeholder 2"/>
          <p:cNvSpPr>
            <a:spLocks noGrp="1"/>
          </p:cNvSpPr>
          <p:nvPr>
            <p:ph idx="1"/>
          </p:nvPr>
        </p:nvSpPr>
        <p:spPr>
          <a:xfrm>
            <a:off x="448965" y="1749245"/>
            <a:ext cx="4275740" cy="4886560"/>
          </a:xfrm>
        </p:spPr>
        <p:txBody>
          <a:bodyPr>
            <a:normAutofit/>
          </a:bodyPr>
          <a:lstStyle/>
          <a:p>
            <a:r>
              <a:rPr lang="en-US" sz="2400" dirty="0"/>
              <a:t>Measure and convert the widths of all built-in fixtures. </a:t>
            </a:r>
            <a:endParaRPr lang="en-US" sz="2400" dirty="0" smtClean="0"/>
          </a:p>
          <a:p>
            <a:pPr lvl="1"/>
            <a:r>
              <a:rPr lang="en-US" sz="2000" dirty="0" smtClean="0"/>
              <a:t>These </a:t>
            </a:r>
            <a:r>
              <a:rPr lang="en-US" sz="2000" dirty="0"/>
              <a:t>include such items as counters and vanities, for example. </a:t>
            </a:r>
            <a:endParaRPr lang="en-US" sz="2000" dirty="0" smtClean="0"/>
          </a:p>
          <a:p>
            <a:pPr lvl="1"/>
            <a:r>
              <a:rPr lang="en-US" sz="2000" dirty="0" smtClean="0"/>
              <a:t>Convert </a:t>
            </a:r>
            <a:r>
              <a:rPr lang="en-US" sz="2000" dirty="0"/>
              <a:t>them to scale, and add them to your plan in the appropriate locations</a:t>
            </a:r>
            <a:r>
              <a:rPr lang="en-US" sz="2000" dirty="0" smtClean="0"/>
              <a:t>.</a:t>
            </a:r>
          </a:p>
        </p:txBody>
      </p:sp>
      <p:pic>
        <p:nvPicPr>
          <p:cNvPr id="5" name="Picture 4"/>
          <p:cNvPicPr>
            <a:picLocks noChangeAspect="1"/>
          </p:cNvPicPr>
          <p:nvPr/>
        </p:nvPicPr>
        <p:blipFill>
          <a:blip r:embed="rId2"/>
          <a:stretch>
            <a:fillRect/>
          </a:stretch>
        </p:blipFill>
        <p:spPr>
          <a:xfrm>
            <a:off x="5030115" y="1749245"/>
            <a:ext cx="3874313" cy="2905735"/>
          </a:xfrm>
          <a:prstGeom prst="rect">
            <a:avLst/>
          </a:prstGeom>
        </p:spPr>
      </p:pic>
    </p:spTree>
    <p:extLst>
      <p:ext uri="{BB962C8B-B14F-4D97-AF65-F5344CB8AC3E}">
        <p14:creationId xmlns:p14="http://schemas.microsoft.com/office/powerpoint/2010/main" val="1752857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Scaled Drawing of Floor Plan</a:t>
            </a:r>
            <a:endParaRPr lang="en-US" dirty="0"/>
          </a:p>
        </p:txBody>
      </p:sp>
      <p:sp>
        <p:nvSpPr>
          <p:cNvPr id="3" name="Content Placeholder 2"/>
          <p:cNvSpPr>
            <a:spLocks noGrp="1"/>
          </p:cNvSpPr>
          <p:nvPr>
            <p:ph idx="1"/>
          </p:nvPr>
        </p:nvSpPr>
        <p:spPr>
          <a:xfrm>
            <a:off x="448965" y="1749245"/>
            <a:ext cx="4275740" cy="4886560"/>
          </a:xfrm>
        </p:spPr>
        <p:txBody>
          <a:bodyPr>
            <a:normAutofit/>
          </a:bodyPr>
          <a:lstStyle/>
          <a:p>
            <a:r>
              <a:rPr lang="en-US" sz="2000" dirty="0" smtClean="0"/>
              <a:t>Common </a:t>
            </a:r>
            <a:r>
              <a:rPr lang="en-US" sz="2000" dirty="0"/>
              <a:t>architectural symbols for windows, doors, counters, vanities, and other room </a:t>
            </a:r>
            <a:r>
              <a:rPr lang="en-US" sz="2000" dirty="0" smtClean="0"/>
              <a:t>elements</a:t>
            </a:r>
          </a:p>
        </p:txBody>
      </p:sp>
      <p:pic>
        <p:nvPicPr>
          <p:cNvPr id="6" name="Picture 5"/>
          <p:cNvPicPr>
            <a:picLocks noChangeAspect="1"/>
          </p:cNvPicPr>
          <p:nvPr/>
        </p:nvPicPr>
        <p:blipFill>
          <a:blip r:embed="rId2"/>
          <a:stretch>
            <a:fillRect/>
          </a:stretch>
        </p:blipFill>
        <p:spPr>
          <a:xfrm>
            <a:off x="4724705" y="1749245"/>
            <a:ext cx="3953860" cy="4942325"/>
          </a:xfrm>
          <a:prstGeom prst="rect">
            <a:avLst/>
          </a:prstGeom>
        </p:spPr>
      </p:pic>
    </p:spTree>
    <p:extLst>
      <p:ext uri="{BB962C8B-B14F-4D97-AF65-F5344CB8AC3E}">
        <p14:creationId xmlns:p14="http://schemas.microsoft.com/office/powerpoint/2010/main" val="763936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5</a:t>
            </a:r>
            <a:endParaRPr lang="en-US" dirty="0"/>
          </a:p>
        </p:txBody>
      </p:sp>
      <p:sp>
        <p:nvSpPr>
          <p:cNvPr id="3" name="Content Placeholder 2"/>
          <p:cNvSpPr>
            <a:spLocks noGrp="1"/>
          </p:cNvSpPr>
          <p:nvPr>
            <p:ph idx="1"/>
          </p:nvPr>
        </p:nvSpPr>
        <p:spPr/>
        <p:txBody>
          <a:bodyPr/>
          <a:lstStyle/>
          <a:p>
            <a:pPr marL="0" indent="0">
              <a:buNone/>
            </a:pPr>
            <a:r>
              <a:rPr lang="en-US" sz="2400" dirty="0"/>
              <a:t>Find out about three career opportunities in architecture. Pick one and find out the education, training, and experience required for this profession. Discuss this with your counselor, and explain why this profession might interest you.</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57680"/>
            <a:ext cx="914400" cy="933450"/>
          </a:xfrm>
          <a:prstGeom prst="rect">
            <a:avLst/>
          </a:prstGeom>
        </p:spPr>
      </p:pic>
      <p:pic>
        <p:nvPicPr>
          <p:cNvPr id="6" name="Picture 5"/>
          <p:cNvPicPr>
            <a:picLocks noChangeAspect="1"/>
          </p:cNvPicPr>
          <p:nvPr/>
        </p:nvPicPr>
        <p:blipFill>
          <a:blip r:embed="rId3"/>
          <a:stretch>
            <a:fillRect/>
          </a:stretch>
        </p:blipFill>
        <p:spPr>
          <a:xfrm>
            <a:off x="3044950" y="3581705"/>
            <a:ext cx="4002788" cy="2668525"/>
          </a:xfrm>
          <a:prstGeom prst="rect">
            <a:avLst/>
          </a:prstGeom>
        </p:spPr>
      </p:pic>
    </p:spTree>
    <p:extLst>
      <p:ext uri="{BB962C8B-B14F-4D97-AF65-F5344CB8AC3E}">
        <p14:creationId xmlns:p14="http://schemas.microsoft.com/office/powerpoint/2010/main" val="3197039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Architects</a:t>
            </a:r>
            <a:endParaRPr lang="en-US" dirty="0"/>
          </a:p>
        </p:txBody>
      </p:sp>
      <p:sp>
        <p:nvSpPr>
          <p:cNvPr id="4" name="Content Placeholder 3"/>
          <p:cNvSpPr>
            <a:spLocks noGrp="1"/>
          </p:cNvSpPr>
          <p:nvPr>
            <p:ph idx="1"/>
          </p:nvPr>
        </p:nvSpPr>
        <p:spPr>
          <a:xfrm>
            <a:off x="156365" y="1462352"/>
            <a:ext cx="5640935" cy="2137870"/>
          </a:xfrm>
        </p:spPr>
        <p:txBody>
          <a:bodyPr>
            <a:normAutofit fontScale="85000" lnSpcReduction="10000"/>
          </a:bodyPr>
          <a:lstStyle/>
          <a:p>
            <a:r>
              <a:rPr lang="en-US" dirty="0" smtClean="0"/>
              <a:t>Career</a:t>
            </a:r>
            <a:r>
              <a:rPr lang="en-US" dirty="0"/>
              <a:t>, Salary and Education Information</a:t>
            </a:r>
          </a:p>
          <a:p>
            <a:pPr lvl="1">
              <a:lnSpc>
                <a:spcPct val="110000"/>
              </a:lnSpc>
              <a:spcBef>
                <a:spcPts val="0"/>
              </a:spcBef>
            </a:pPr>
            <a:r>
              <a:rPr lang="en-US" sz="1800" dirty="0"/>
              <a:t>What They Do: </a:t>
            </a:r>
            <a:r>
              <a:rPr lang="en-US" sz="1800" dirty="0" smtClean="0"/>
              <a:t>Building Architects </a:t>
            </a:r>
            <a:r>
              <a:rPr lang="en-US" sz="1800" dirty="0"/>
              <a:t>are licensed professionals trained in the art and science of building design who develop the concepts for structures and turn those concepts into images and plans. Architects create the overall look of buildings and other structures, but the design of a building involves far more than its appearance</a:t>
            </a:r>
            <a:r>
              <a:rPr lang="en-US" sz="1800" dirty="0" smtClean="0"/>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5470" y="1644205"/>
            <a:ext cx="3197655" cy="1555722"/>
          </a:xfrm>
          <a:prstGeom prst="rect">
            <a:avLst/>
          </a:prstGeom>
        </p:spPr>
      </p:pic>
      <p:sp>
        <p:nvSpPr>
          <p:cNvPr id="5" name="Content Placeholder 3"/>
          <p:cNvSpPr txBox="1">
            <a:spLocks/>
          </p:cNvSpPr>
          <p:nvPr/>
        </p:nvSpPr>
        <p:spPr>
          <a:xfrm>
            <a:off x="152705" y="3199927"/>
            <a:ext cx="8838590" cy="34358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ts val="0"/>
              </a:spcBef>
            </a:pPr>
            <a:r>
              <a:rPr lang="en-US" sz="1500" dirty="0" smtClean="0"/>
              <a:t>What They Do: Building Architects are licensed professionals trained in the art and science of building design who develop the concepts for structures and turn those concepts into images and plans. Architects create the overall look of buildings and other structures.</a:t>
            </a:r>
          </a:p>
          <a:p>
            <a:pPr lvl="1">
              <a:spcBef>
                <a:spcPts val="0"/>
              </a:spcBef>
            </a:pPr>
            <a:r>
              <a:rPr lang="en-US" sz="1500" dirty="0" smtClean="0"/>
              <a:t>Work Environment: Architects spend much of their time in offices, where they develop plans, meet with clients, and consult with engineers and other architects. They also visit construction sites to prepare initial drawings and review the progress of projects to ensure that clients’ objectives are met.</a:t>
            </a:r>
          </a:p>
          <a:p>
            <a:pPr lvl="1">
              <a:spcBef>
                <a:spcPts val="0"/>
              </a:spcBef>
            </a:pPr>
            <a:r>
              <a:rPr lang="en-US" sz="1500" dirty="0" smtClean="0"/>
              <a:t>How to Become One: There are typically three main steps to becoming a licensed architect: completing a bachelor’s degree in architecture, gaining relevant experience through a paid internship, and passing the Architect Registration Examination.</a:t>
            </a:r>
          </a:p>
          <a:p>
            <a:pPr lvl="1">
              <a:spcBef>
                <a:spcPts val="0"/>
              </a:spcBef>
            </a:pPr>
            <a:r>
              <a:rPr lang="en-US" sz="1500" dirty="0" smtClean="0"/>
              <a:t>Salary: The median annual wage for architects in 2020 is $80,750.</a:t>
            </a:r>
          </a:p>
          <a:p>
            <a:pPr lvl="1">
              <a:spcBef>
                <a:spcPts val="0"/>
              </a:spcBef>
            </a:pPr>
            <a:r>
              <a:rPr lang="en-US" sz="1500" dirty="0" smtClean="0"/>
              <a:t>Job Outlook: Employment of architects is projected to grow 1 percent over the next ten years, slower than the average for all occupations. Improved building information modeling (BIM) software and measuring technology are expected to increase architects’ productivity, thereby limiting employment growth for these.</a:t>
            </a:r>
          </a:p>
          <a:p>
            <a:endParaRPr lang="en-US" sz="1500" dirty="0"/>
          </a:p>
        </p:txBody>
      </p:sp>
    </p:spTree>
    <p:extLst>
      <p:ext uri="{BB962C8B-B14F-4D97-AF65-F5344CB8AC3E}">
        <p14:creationId xmlns:p14="http://schemas.microsoft.com/office/powerpoint/2010/main" val="909364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Landscape Architect</a:t>
            </a:r>
            <a:endParaRPr lang="en-US" dirty="0"/>
          </a:p>
        </p:txBody>
      </p:sp>
      <p:sp>
        <p:nvSpPr>
          <p:cNvPr id="4" name="Content Placeholder 3"/>
          <p:cNvSpPr>
            <a:spLocks noGrp="1"/>
          </p:cNvSpPr>
          <p:nvPr>
            <p:ph idx="1"/>
          </p:nvPr>
        </p:nvSpPr>
        <p:spPr>
          <a:xfrm>
            <a:off x="143555" y="1749245"/>
            <a:ext cx="5497380" cy="4886560"/>
          </a:xfrm>
        </p:spPr>
        <p:txBody>
          <a:bodyPr>
            <a:normAutofit fontScale="47500" lnSpcReduction="20000"/>
          </a:bodyPr>
          <a:lstStyle/>
          <a:p>
            <a:r>
              <a:rPr lang="en-US" sz="4600" dirty="0" smtClean="0"/>
              <a:t>Career</a:t>
            </a:r>
            <a:r>
              <a:rPr lang="en-US" sz="4600" dirty="0"/>
              <a:t>, Salary and Education Information</a:t>
            </a:r>
          </a:p>
          <a:p>
            <a:pPr lvl="1"/>
            <a:r>
              <a:rPr lang="en-US" sz="3300" dirty="0"/>
              <a:t>What They Do: Landscape architects design parks and other outdoor spaces.</a:t>
            </a:r>
          </a:p>
          <a:p>
            <a:pPr lvl="1"/>
            <a:r>
              <a:rPr lang="en-US" sz="3300" dirty="0"/>
              <a:t>Work Environment: Landscape architects spend much of their time in offices, where they create designs, prepare models, and meet with clients. They spend the rest of their time at jobsites.</a:t>
            </a:r>
          </a:p>
          <a:p>
            <a:pPr lvl="1"/>
            <a:r>
              <a:rPr lang="en-US" sz="3300" dirty="0"/>
              <a:t>How to Become One: All states require landscape architects to be licensed. Licensing requirements vary by state but usually include at least a bachelor’s degree in landscape architecture from an accredited school, internship experience, and passing the Landscape Architect Registration Examination.</a:t>
            </a:r>
          </a:p>
          <a:p>
            <a:pPr lvl="1"/>
            <a:r>
              <a:rPr lang="en-US" sz="3300" dirty="0"/>
              <a:t>Salary: The median annual wage for landscape architects is $69,360.</a:t>
            </a:r>
          </a:p>
          <a:p>
            <a:pPr lvl="1"/>
            <a:r>
              <a:rPr lang="en-US" sz="3300" dirty="0"/>
              <a:t>Job Outlook: Employment of landscape architects is projected to decline 2 percent over the next ten years. Improving technologies are expected to increase landscape architects’ productivity, which should reduce overall demand for the occupation over the next 10 years.</a:t>
            </a:r>
          </a:p>
          <a:p>
            <a:endParaRPr lang="en-US" dirty="0"/>
          </a:p>
        </p:txBody>
      </p:sp>
      <p:pic>
        <p:nvPicPr>
          <p:cNvPr id="6" name="Picture 5"/>
          <p:cNvPicPr>
            <a:picLocks noChangeAspect="1"/>
          </p:cNvPicPr>
          <p:nvPr/>
        </p:nvPicPr>
        <p:blipFill>
          <a:blip r:embed="rId2"/>
          <a:stretch>
            <a:fillRect/>
          </a:stretch>
        </p:blipFill>
        <p:spPr>
          <a:xfrm>
            <a:off x="5640935" y="1844547"/>
            <a:ext cx="3200400" cy="2286000"/>
          </a:xfrm>
          <a:prstGeom prst="rect">
            <a:avLst/>
          </a:prstGeom>
        </p:spPr>
      </p:pic>
    </p:spTree>
    <p:extLst>
      <p:ext uri="{BB962C8B-B14F-4D97-AF65-F5344CB8AC3E}">
        <p14:creationId xmlns:p14="http://schemas.microsoft.com/office/powerpoint/2010/main" val="1584106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Architecture Merit Badge Requirements</a:t>
            </a:r>
          </a:p>
        </p:txBody>
      </p:sp>
      <p:sp>
        <p:nvSpPr>
          <p:cNvPr id="5" name="Content Placeholder 4"/>
          <p:cNvSpPr>
            <a:spLocks noGrp="1"/>
          </p:cNvSpPr>
          <p:nvPr>
            <p:ph idx="1"/>
          </p:nvPr>
        </p:nvSpPr>
        <p:spPr>
          <a:xfrm>
            <a:off x="1670605" y="1291130"/>
            <a:ext cx="7016195" cy="5497380"/>
          </a:xfrm>
        </p:spPr>
        <p:txBody>
          <a:bodyPr>
            <a:normAutofit/>
          </a:bodyPr>
          <a:lstStyle/>
          <a:p>
            <a:pPr marL="514350" indent="-514350">
              <a:buFont typeface="+mj-lt"/>
              <a:buAutoNum type="arabicPeriod" startAt="4"/>
            </a:pPr>
            <a:r>
              <a:rPr lang="en-US" sz="2200" dirty="0" smtClean="0"/>
              <a:t>Measure </a:t>
            </a:r>
            <a:r>
              <a:rPr lang="en-US" sz="2200" dirty="0"/>
              <a:t>a room such as one where you live or where your troop meets. Make an accurately scaled drawing of the room's floor plan showing walls, doors, closets, windows, and any built-in furniture or cabinets. Neatly label your drawing with the following: your name, the date, what room you drew, and the scale of the drawing. (Drawing scale: 1/4 inch = 1 foot) </a:t>
            </a:r>
          </a:p>
          <a:p>
            <a:pPr marL="514350" indent="-514350">
              <a:buFont typeface="+mj-lt"/>
              <a:buAutoNum type="arabicPeriod" startAt="4"/>
            </a:pPr>
            <a:r>
              <a:rPr lang="en-US" sz="2200" dirty="0"/>
              <a:t>Find out about three career opportunities in architecture. Pick one and find out the education, training, and experience required for this profession. Discuss this with your counselor, and explain why this profession might interest you.</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66290"/>
            <a:ext cx="914400" cy="933450"/>
          </a:xfrm>
          <a:prstGeom prst="rect">
            <a:avLst/>
          </a:prstGeom>
        </p:spPr>
      </p:pic>
    </p:spTree>
    <p:extLst>
      <p:ext uri="{BB962C8B-B14F-4D97-AF65-F5344CB8AC3E}">
        <p14:creationId xmlns:p14="http://schemas.microsoft.com/office/powerpoint/2010/main" val="19536647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Urban Planner</a:t>
            </a:r>
            <a:endParaRPr lang="en-US" dirty="0"/>
          </a:p>
        </p:txBody>
      </p:sp>
      <p:sp>
        <p:nvSpPr>
          <p:cNvPr id="4" name="Content Placeholder 3"/>
          <p:cNvSpPr>
            <a:spLocks noGrp="1"/>
          </p:cNvSpPr>
          <p:nvPr>
            <p:ph idx="1"/>
          </p:nvPr>
        </p:nvSpPr>
        <p:spPr>
          <a:xfrm>
            <a:off x="143555" y="1749243"/>
            <a:ext cx="5191970" cy="5039265"/>
          </a:xfrm>
        </p:spPr>
        <p:txBody>
          <a:bodyPr>
            <a:normAutofit fontScale="62500" lnSpcReduction="20000"/>
          </a:bodyPr>
          <a:lstStyle/>
          <a:p>
            <a:r>
              <a:rPr lang="en-US" sz="3500" dirty="0"/>
              <a:t>Career, Salary and Education Information</a:t>
            </a:r>
          </a:p>
          <a:p>
            <a:pPr lvl="1"/>
            <a:r>
              <a:rPr lang="en-US" sz="2600" dirty="0"/>
              <a:t>What They Do: Urban and regional planners develop land use plans and programs that help create communities, accommodate population growth, and revitalize physical facilities.</a:t>
            </a:r>
          </a:p>
          <a:p>
            <a:pPr lvl="1"/>
            <a:r>
              <a:rPr lang="en-US" sz="2600" dirty="0"/>
              <a:t>Work Environment: Most urban and regional planners work full time during normal business hours, and some may work evenings or weekends to attend meetings with officials, planning commissions, and neighborhood groups.</a:t>
            </a:r>
          </a:p>
          <a:p>
            <a:pPr lvl="1"/>
            <a:r>
              <a:rPr lang="en-US" sz="2600" dirty="0"/>
              <a:t>How to Become One: Urban and regional planners need a master’s degree from an accredited planning program to qualify for most positions.</a:t>
            </a:r>
          </a:p>
          <a:p>
            <a:pPr lvl="1"/>
            <a:r>
              <a:rPr lang="en-US" sz="2600" dirty="0"/>
              <a:t>Salary: The median annual wage for urban and regional planners is $74,350.</a:t>
            </a:r>
          </a:p>
          <a:p>
            <a:pPr lvl="1"/>
            <a:r>
              <a:rPr lang="en-US" sz="2600" dirty="0"/>
              <a:t>Job Outlook: Employment of urban and regional planners is projected to grow 11 percent over the next ten years, much faster than the average for all occupations. Demographic, transportation, and environmental changes will drive employment growth for planners.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1871979"/>
            <a:ext cx="3343040" cy="2396897"/>
          </a:xfrm>
          <a:prstGeom prst="rect">
            <a:avLst/>
          </a:prstGeom>
        </p:spPr>
      </p:pic>
    </p:spTree>
    <p:extLst>
      <p:ext uri="{BB962C8B-B14F-4D97-AF65-F5344CB8AC3E}">
        <p14:creationId xmlns:p14="http://schemas.microsoft.com/office/powerpoint/2010/main" val="30977789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Historic Preservation Architect</a:t>
            </a:r>
            <a:endParaRPr lang="en-US" dirty="0"/>
          </a:p>
        </p:txBody>
      </p:sp>
      <p:sp>
        <p:nvSpPr>
          <p:cNvPr id="4" name="Content Placeholder 3"/>
          <p:cNvSpPr>
            <a:spLocks noGrp="1"/>
          </p:cNvSpPr>
          <p:nvPr>
            <p:ph idx="1"/>
          </p:nvPr>
        </p:nvSpPr>
        <p:spPr>
          <a:xfrm>
            <a:off x="143556" y="1596539"/>
            <a:ext cx="8535009" cy="5039265"/>
          </a:xfrm>
        </p:spPr>
        <p:txBody>
          <a:bodyPr>
            <a:normAutofit fontScale="92500" lnSpcReduction="20000"/>
          </a:bodyPr>
          <a:lstStyle/>
          <a:p>
            <a:r>
              <a:rPr lang="en-US" sz="2400" dirty="0"/>
              <a:t>What Does a Historic Preservation Architect Do? </a:t>
            </a:r>
          </a:p>
          <a:p>
            <a:pPr lvl="1"/>
            <a:r>
              <a:rPr lang="en-US" sz="1700" dirty="0"/>
              <a:t>A historic preservation architect helps preserve old buildings that have historical value. </a:t>
            </a:r>
            <a:endParaRPr lang="en-US" sz="1700" dirty="0" smtClean="0"/>
          </a:p>
          <a:p>
            <a:pPr lvl="1"/>
            <a:r>
              <a:rPr lang="en-US" sz="1700" dirty="0" smtClean="0"/>
              <a:t>Your </a:t>
            </a:r>
            <a:r>
              <a:rPr lang="en-US" sz="1700" dirty="0"/>
              <a:t>duties in this career include making repairs and renovations that do not alter the interior or exterior appearance of the building. </a:t>
            </a:r>
            <a:endParaRPr lang="en-US" sz="1700" dirty="0" smtClean="0"/>
          </a:p>
          <a:p>
            <a:pPr lvl="1"/>
            <a:r>
              <a:rPr lang="en-US" sz="1700" dirty="0" smtClean="0"/>
              <a:t>You </a:t>
            </a:r>
            <a:r>
              <a:rPr lang="en-US" sz="1700" dirty="0"/>
              <a:t>repair the structure, bring the building up to code, and take measures to ensure its longevity. </a:t>
            </a:r>
            <a:endParaRPr lang="en-US" sz="1700" dirty="0" smtClean="0"/>
          </a:p>
          <a:p>
            <a:pPr lvl="1"/>
            <a:r>
              <a:rPr lang="en-US" sz="1700" dirty="0" smtClean="0"/>
              <a:t>Your </a:t>
            </a:r>
            <a:r>
              <a:rPr lang="en-US" sz="1700" dirty="0"/>
              <a:t>responsibilities usually involve making an initial assessment of the building and then working with historians, engineers, or other experts to create </a:t>
            </a:r>
            <a:r>
              <a:rPr lang="en-US" sz="1700" dirty="0" smtClean="0"/>
              <a:t>conservation </a:t>
            </a:r>
            <a:r>
              <a:rPr lang="en-US" sz="1700" dirty="0"/>
              <a:t>plans. </a:t>
            </a:r>
            <a:endParaRPr lang="en-US" sz="1700" dirty="0" smtClean="0"/>
          </a:p>
          <a:p>
            <a:pPr lvl="1"/>
            <a:r>
              <a:rPr lang="en-US" sz="1700" dirty="0" smtClean="0"/>
              <a:t>In </a:t>
            </a:r>
            <a:r>
              <a:rPr lang="en-US" sz="1700" dirty="0"/>
              <a:t>addition to safety and building code regulations, you also plan renovations that meet guidelines set out by organizations like the National Register of Historic Places</a:t>
            </a:r>
            <a:r>
              <a:rPr lang="en-US" sz="1700" dirty="0" smtClean="0"/>
              <a:t>.</a:t>
            </a:r>
          </a:p>
          <a:p>
            <a:r>
              <a:rPr lang="en-US" sz="2400" dirty="0"/>
              <a:t>How to Become a Historic Preservation Architect </a:t>
            </a:r>
          </a:p>
          <a:p>
            <a:pPr lvl="1"/>
            <a:r>
              <a:rPr lang="en-US" sz="1700" dirty="0"/>
              <a:t>The qualifications that you need to become a historic preservation architect include a degree, knowledge of architectural history, and planning skills. </a:t>
            </a:r>
            <a:endParaRPr lang="en-US" sz="1700" dirty="0" smtClean="0"/>
          </a:p>
          <a:p>
            <a:pPr lvl="1"/>
            <a:r>
              <a:rPr lang="en-US" sz="1700" dirty="0" smtClean="0"/>
              <a:t>Most </a:t>
            </a:r>
            <a:r>
              <a:rPr lang="en-US" sz="1700" dirty="0"/>
              <a:t>employers prefer architects who have a master’s degree in architecture with a focus on historic preservation. </a:t>
            </a:r>
            <a:endParaRPr lang="en-US" sz="1700" dirty="0" smtClean="0"/>
          </a:p>
          <a:p>
            <a:pPr lvl="1"/>
            <a:r>
              <a:rPr lang="en-US" sz="1700" dirty="0" smtClean="0"/>
              <a:t>Some </a:t>
            </a:r>
            <a:r>
              <a:rPr lang="en-US" sz="1700" dirty="0"/>
              <a:t>employers may accept an architect with a bachelor’s degree who has experience in historic preservation. </a:t>
            </a:r>
            <a:endParaRPr lang="en-US" sz="1700" dirty="0" smtClean="0"/>
          </a:p>
          <a:p>
            <a:pPr lvl="1"/>
            <a:r>
              <a:rPr lang="en-US" sz="1700" dirty="0" smtClean="0"/>
              <a:t>Most </a:t>
            </a:r>
            <a:r>
              <a:rPr lang="en-US" sz="1700" dirty="0"/>
              <a:t>employers prefer applicants with previous experience in building restoration. </a:t>
            </a:r>
            <a:endParaRPr lang="en-US" sz="1700" dirty="0" smtClean="0"/>
          </a:p>
          <a:p>
            <a:pPr lvl="1"/>
            <a:r>
              <a:rPr lang="en-US" sz="1700" dirty="0" smtClean="0"/>
              <a:t>You </a:t>
            </a:r>
            <a:r>
              <a:rPr lang="en-US" sz="1700" dirty="0"/>
              <a:t>also need experience using relevant computer programs, such as AutoCAD or another drafting software.</a:t>
            </a:r>
          </a:p>
          <a:p>
            <a:pPr lvl="1"/>
            <a:endParaRPr lang="en-US" dirty="0"/>
          </a:p>
        </p:txBody>
      </p:sp>
    </p:spTree>
    <p:extLst>
      <p:ext uri="{BB962C8B-B14F-4D97-AF65-F5344CB8AC3E}">
        <p14:creationId xmlns:p14="http://schemas.microsoft.com/office/powerpoint/2010/main" val="1788040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 Building Preservation</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172" y="1749245"/>
            <a:ext cx="7195186" cy="4733675"/>
          </a:xfrm>
          <a:prstGeom prst="rect">
            <a:avLst/>
          </a:prstGeom>
        </p:spPr>
      </p:pic>
    </p:spTree>
    <p:extLst>
      <p:ext uri="{BB962C8B-B14F-4D97-AF65-F5344CB8AC3E}">
        <p14:creationId xmlns:p14="http://schemas.microsoft.com/office/powerpoint/2010/main" val="16612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 1</a:t>
            </a:r>
            <a:endParaRPr lang="en-US" dirty="0"/>
          </a:p>
        </p:txBody>
      </p:sp>
      <p:sp>
        <p:nvSpPr>
          <p:cNvPr id="3" name="Content Placeholder 2"/>
          <p:cNvSpPr>
            <a:spLocks noGrp="1"/>
          </p:cNvSpPr>
          <p:nvPr>
            <p:ph idx="1"/>
          </p:nvPr>
        </p:nvSpPr>
        <p:spPr/>
        <p:txBody>
          <a:bodyPr>
            <a:normAutofit/>
          </a:bodyPr>
          <a:lstStyle/>
          <a:p>
            <a:pPr marL="0" lvl="1" indent="0">
              <a:buNone/>
            </a:pPr>
            <a:r>
              <a:rPr lang="en-US" sz="2400" dirty="0"/>
              <a:t>Do </a:t>
            </a:r>
            <a:r>
              <a:rPr lang="en-US" sz="2400" dirty="0" smtClean="0"/>
              <a:t>the </a:t>
            </a:r>
            <a:r>
              <a:rPr lang="en-US" sz="2400" dirty="0"/>
              <a:t>following</a:t>
            </a:r>
            <a:r>
              <a:rPr lang="en-US" dirty="0"/>
              <a:t>:</a:t>
            </a:r>
          </a:p>
          <a:p>
            <a:pPr marL="914400" lvl="2" indent="-514350">
              <a:buFont typeface="+mj-lt"/>
              <a:buAutoNum type="alphaLcPeriod"/>
            </a:pPr>
            <a:r>
              <a:rPr lang="en-US" dirty="0"/>
              <a:t>Tour your community and list the different building types you see. Try to identify buildings that can be associated with a specific period of history or style of architecture. Make a sketch of the building you most admire.</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372271"/>
            <a:ext cx="914400" cy="93345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Classical Architecture</a:t>
            </a:r>
            <a:endParaRPr lang="en-US" dirty="0"/>
          </a:p>
        </p:txBody>
      </p:sp>
      <p:sp>
        <p:nvSpPr>
          <p:cNvPr id="6" name="Content Placeholder 5"/>
          <p:cNvSpPr>
            <a:spLocks noGrp="1"/>
          </p:cNvSpPr>
          <p:nvPr>
            <p:ph idx="1"/>
          </p:nvPr>
        </p:nvSpPr>
        <p:spPr>
          <a:xfrm>
            <a:off x="448965" y="1749244"/>
            <a:ext cx="8229600" cy="1679755"/>
          </a:xfrm>
        </p:spPr>
        <p:txBody>
          <a:bodyPr>
            <a:normAutofit/>
          </a:bodyPr>
          <a:lstStyle/>
          <a:p>
            <a:r>
              <a:rPr lang="en-US" sz="2000" dirty="0"/>
              <a:t>Classical architecture usually denotes architecture which is derived from the principles of Greek and Roman architecture of classical antiquity.</a:t>
            </a:r>
          </a:p>
          <a:p>
            <a:r>
              <a:rPr lang="en-US" sz="2000" dirty="0" smtClean="0"/>
              <a:t>The </a:t>
            </a:r>
            <a:r>
              <a:rPr lang="en-US" sz="2000" dirty="0"/>
              <a:t>fronts of ancient Roman temples like the Maison Carrée in Nîmes have inspired much later classical architecture, e.g. Virginia State Capitol.</a:t>
            </a:r>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705" y="3429000"/>
            <a:ext cx="3945209" cy="2696615"/>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670" y="3429000"/>
            <a:ext cx="3839452" cy="2696615"/>
          </a:xfrm>
          <a:prstGeom prst="rect">
            <a:avLst/>
          </a:prstGeom>
        </p:spPr>
      </p:pic>
    </p:spTree>
    <p:extLst>
      <p:ext uri="{BB962C8B-B14F-4D97-AF65-F5344CB8AC3E}">
        <p14:creationId xmlns:p14="http://schemas.microsoft.com/office/powerpoint/2010/main" val="2694119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4792</Words>
  <Application>Microsoft Office PowerPoint</Application>
  <PresentationFormat>On-screen Show (4:3)</PresentationFormat>
  <Paragraphs>343</Paragraphs>
  <Slides>72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72</vt:i4>
      </vt:variant>
    </vt:vector>
  </HeadingPairs>
  <TitlesOfParts>
    <vt:vector size="75" baseType="lpstr">
      <vt:lpstr>Arial</vt:lpstr>
      <vt:lpstr>Calibri</vt:lpstr>
      <vt:lpstr>Office Theme</vt:lpstr>
      <vt:lpstr>Architecture  Merit Badge</vt:lpstr>
      <vt:lpstr>Architecture Merit Badge Requirements</vt:lpstr>
      <vt:lpstr>Architecture Merit Badge Requirements</vt:lpstr>
      <vt:lpstr>Architecture Merit Badge Requirements</vt:lpstr>
      <vt:lpstr>Architecture Merit Badge Requirements</vt:lpstr>
      <vt:lpstr>Architecture Merit Badge Requirements</vt:lpstr>
      <vt:lpstr>Architecture Merit Badge Requirements</vt:lpstr>
      <vt:lpstr>Requirement 1</vt:lpstr>
      <vt:lpstr>Classical Architecture</vt:lpstr>
      <vt:lpstr>Classical Architecture</vt:lpstr>
      <vt:lpstr>Neoclassical Architecture</vt:lpstr>
      <vt:lpstr>Romanesque Architecture</vt:lpstr>
      <vt:lpstr>Gothic Architecture</vt:lpstr>
      <vt:lpstr>Baroque Architecture</vt:lpstr>
      <vt:lpstr>Art Nouveau Architecture</vt:lpstr>
      <vt:lpstr>Art Deco Architecture</vt:lpstr>
      <vt:lpstr>Bauhaus Architecture</vt:lpstr>
      <vt:lpstr>Modern Architecture</vt:lpstr>
      <vt:lpstr>Post Modern Architecture</vt:lpstr>
      <vt:lpstr>Brutalist Architecture</vt:lpstr>
      <vt:lpstr>Victorian Architecture Types</vt:lpstr>
      <vt:lpstr>Tudor Architecture Types</vt:lpstr>
      <vt:lpstr>Colonial Architecture</vt:lpstr>
      <vt:lpstr>Craftsman Architecture</vt:lpstr>
      <vt:lpstr>Cape Cod Architecture</vt:lpstr>
      <vt:lpstr>Requirement 1</vt:lpstr>
      <vt:lpstr>Architectural Achievements</vt:lpstr>
      <vt:lpstr>Architectural Achievements</vt:lpstr>
      <vt:lpstr>Architectural Achievements</vt:lpstr>
      <vt:lpstr>Architectural Achievements</vt:lpstr>
      <vt:lpstr>Architectural Achievements</vt:lpstr>
      <vt:lpstr>Architectural Achievements</vt:lpstr>
      <vt:lpstr>Architectural Achievements</vt:lpstr>
      <vt:lpstr>Requirement 2</vt:lpstr>
      <vt:lpstr>Sustainable Architecture</vt:lpstr>
      <vt:lpstr>Sustainable Architecture</vt:lpstr>
      <vt:lpstr>Sustainable Architecture</vt:lpstr>
      <vt:lpstr>Features of Green Buildings</vt:lpstr>
      <vt:lpstr>Features of Green Buildings</vt:lpstr>
      <vt:lpstr>Requirement 2</vt:lpstr>
      <vt:lpstr>Renewable Building Materials</vt:lpstr>
      <vt:lpstr>Recycled Building Materials</vt:lpstr>
      <vt:lpstr>Requirement 2</vt:lpstr>
      <vt:lpstr>Architecture and Environment</vt:lpstr>
      <vt:lpstr>Architecture and Community</vt:lpstr>
      <vt:lpstr>Requirement 2</vt:lpstr>
      <vt:lpstr>Repurposing Buildings</vt:lpstr>
      <vt:lpstr>Adaptive Reuse</vt:lpstr>
      <vt:lpstr>Requirement 3</vt:lpstr>
      <vt:lpstr>Scale Model of Building</vt:lpstr>
      <vt:lpstr>Requirement 3</vt:lpstr>
      <vt:lpstr>Construction Site</vt:lpstr>
      <vt:lpstr>Requirement 3</vt:lpstr>
      <vt:lpstr>Programming Phase of Design</vt:lpstr>
      <vt:lpstr>Programming Process</vt:lpstr>
      <vt:lpstr>Programming Process (continued)</vt:lpstr>
      <vt:lpstr>Requirement 4</vt:lpstr>
      <vt:lpstr>How to Draw a Floor Plan to Scale</vt:lpstr>
      <vt:lpstr>Scaled Drawing of Floor Plan</vt:lpstr>
      <vt:lpstr>Scaled Drawing of Floor Plan</vt:lpstr>
      <vt:lpstr>Scaled Drawing of Floor Plan</vt:lpstr>
      <vt:lpstr>Scaled Drawing of Floor Plan</vt:lpstr>
      <vt:lpstr>Scaled Drawing of Floor Plan</vt:lpstr>
      <vt:lpstr>Scaled Drawing of Floor Plan</vt:lpstr>
      <vt:lpstr>Scaled Drawing of Floor Plan</vt:lpstr>
      <vt:lpstr>Scaled Drawing of Floor Plan</vt:lpstr>
      <vt:lpstr>Requirement 5</vt:lpstr>
      <vt:lpstr>Building Architects</vt:lpstr>
      <vt:lpstr>Landscape Architect</vt:lpstr>
      <vt:lpstr>Urban Planner</vt:lpstr>
      <vt:lpstr>Historic Preservation Architect</vt:lpstr>
      <vt:lpstr>Historic Building Preservation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2014-01-19T03:05:08Z</dcterms:created>
  <dcterms:modified xsi:type="dcterms:W3CDTF">2020-12-24T22:34:39Z</dcterms:modified>
</cp:coreProperties>
</file>